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95" r:id="rId5"/>
    <p:sldId id="271" r:id="rId6"/>
    <p:sldId id="260" r:id="rId7"/>
    <p:sldId id="272" r:id="rId8"/>
    <p:sldId id="274" r:id="rId9"/>
    <p:sldId id="263" r:id="rId10"/>
    <p:sldId id="275" r:id="rId11"/>
    <p:sldId id="279" r:id="rId12"/>
    <p:sldId id="281" r:id="rId13"/>
    <p:sldId id="276" r:id="rId14"/>
    <p:sldId id="277" r:id="rId15"/>
    <p:sldId id="278" r:id="rId16"/>
    <p:sldId id="268" r:id="rId17"/>
    <p:sldId id="269" r:id="rId18"/>
    <p:sldId id="282" r:id="rId19"/>
    <p:sldId id="280" r:id="rId20"/>
    <p:sldId id="284" r:id="rId21"/>
    <p:sldId id="286" r:id="rId22"/>
    <p:sldId id="287" r:id="rId23"/>
    <p:sldId id="291" r:id="rId24"/>
    <p:sldId id="289" r:id="rId25"/>
    <p:sldId id="288" r:id="rId26"/>
    <p:sldId id="285" r:id="rId27"/>
    <p:sldId id="296" r:id="rId28"/>
    <p:sldId id="290" r:id="rId29"/>
    <p:sldId id="293" r:id="rId30"/>
    <p:sldId id="294" r:id="rId3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BB"/>
    <a:srgbClr val="FFC2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0"/>
    <p:restoredTop sz="94694"/>
  </p:normalViewPr>
  <p:slideViewPr>
    <p:cSldViewPr snapToGrid="0">
      <p:cViewPr varScale="1">
        <p:scale>
          <a:sx n="121" d="100"/>
          <a:sy n="121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86A43-4456-0847-B20B-674A0F354374}" type="datetimeFigureOut">
              <a:rPr lang="en-KR" smtClean="0"/>
              <a:t>7/23/24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D9D96-91A1-D047-8B6C-4FD22D448AD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113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69545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3926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387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1329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3585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25639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772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3398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9213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5193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4597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3440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6258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0485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77071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0486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72785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37345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1249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8036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81909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644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6605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503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4728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3D9D96-91A1-D047-8B6C-4FD22D448AD8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024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EDE5-9ED8-04E5-35BF-E0202EDFE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3C441-AEDD-DA8F-618E-07AB3C9E3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20BEC-B5E8-E8FE-E0DA-099A4DDD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CF226-4F1D-8308-063A-1221CCF6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1E48-C8D2-EE86-33C4-2A56C347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62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538C-AC63-9A48-2C2B-F946BC3C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8F348-D05B-2FBD-AE24-88F9D1FAA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A079-9796-02AA-530E-B114F9D0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9AF7-8C12-83FD-C340-2E11A7EA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17D01-B9F4-A52A-9B00-A9DB5C24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3971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ED475-0EF8-BAB4-502D-0EC4A8183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B4701-AA74-4CCC-F913-F799E3B1E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D8694-3461-0FDB-17B6-C5890FE1E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02BC9-3DA8-B3D4-1A99-E399B52D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83FFA-6379-245A-6EB3-12782614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7888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D81-4E15-9D9D-8EC3-837E5CA2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041CE-08AD-2C07-A4F1-31B2974D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F013B-B2D9-6E2D-1372-D9A3B23B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9DDFC-2051-1B52-F444-1DDE8B49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B2DCE-FC3E-B589-FBA7-531CEF80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581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A98-1A3E-F918-5152-71AE5437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64216-261A-9CB3-9F25-DD87C3E1A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A387-B522-1B27-3512-E145BAE8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E58CD-9B2F-4100-27B1-AEC64A6C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B492F-6AA2-D7CB-9597-ECD5A2E5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658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EDB6-A56B-DE04-A0F5-021B1E6E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66937-007A-F3B4-12E2-2B7BB241F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A6D9-A3E2-80D9-420F-37BA5F09C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B5782-9BD3-5A1A-4AB5-D0890F78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1708-3962-4C9A-B404-A65885C4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BD3BD-0C91-ADC8-BEED-235C213F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288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E2E0-EE49-85F0-52D9-2738BBEE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14E1A-EC6D-97D6-A203-910EFE5E7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08472-A3B7-4A48-D077-18B5B0773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474F6-007C-FB4C-90D9-37A86AC66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CFE60-51ED-4974-2A51-59F42FFE4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8F4B9-7047-F02E-BB75-890C6D3DC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E001A-8513-7199-D2D9-2410244F2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BD781-F3AA-A516-B84E-BFC16CA0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5223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0BEC-27C9-E1D1-8868-FB14335E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9561-74E8-88B4-7AF3-BFF1B08F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EE608-EFD5-1CA7-1118-8DB26D86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675DF-5972-9743-79BC-680A066F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5343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6EC1B-7538-B1C5-A7C9-6157E6CD3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4DE2F-3E4D-E3BF-AA80-D5C74069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6B50-B563-C76D-1CCF-43CF63C2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3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890F-6303-3408-F1DD-FDA8677A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2B608-3FA8-B7F3-2A11-2AF452DED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6FF07-F5E2-4ACC-0FFE-2C6E4F211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8B76F-6F7D-6CBA-F0B9-1EE299E9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E7D48-B7EB-84E4-5B25-BB7E7CC6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967E3-4B73-3162-3AEF-C41737ED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0478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DB18-F600-DF48-72C4-2AFEEB0B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5F65E5-0744-583F-0447-1639B951C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6EC46-DB61-730F-4B7E-BD6D213FB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48F47-DE14-990F-3886-34C76B2D7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34C83-1CA4-DA83-E6C9-2A8743FD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A7D91-8377-C1E6-CEB9-09E3347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093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F5C1B-CEFC-9779-7431-8D225FFD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4F82B-BDD3-2C9D-E7CD-3475704C0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CF201-339D-AFFF-AAA3-E11AA02A8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687A00-F586-B548-BEA5-4FB0FE7D9EF2}" type="datetimeFigureOut">
              <a:rPr lang="en-KR" smtClean="0"/>
              <a:t>7/23/24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DD8FC-38BA-303F-87DB-25A723110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EF9B2-E226-67A1-5905-B1F9A76A46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95F981-6B69-2B48-9287-8145479E218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273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0.0120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6.08213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keepnetlabs.com/blog/deepfake-statistics-and-trends-about-cyber-threats-2024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onfido.com/landing/identity-fraud-repor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keepnetlabs.com/blog/deepfake-statistics-and-trends-about-cyber-threats-202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onfido.com/landing/identity-fraud-report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2911-5B9D-D2FC-6690-5AFE40E630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KR" dirty="0"/>
              <a:t>SW중심대학 디지털 경진대회</a:t>
            </a:r>
            <a:br>
              <a:rPr lang="en-KR" dirty="0"/>
            </a:br>
            <a:r>
              <a:rPr lang="en-KR" dirty="0"/>
              <a:t>AI 부문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BDD5D4-33C1-824B-EDDE-B2CDC4C37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8612"/>
          <a:stretch/>
        </p:blipFill>
        <p:spPr>
          <a:xfrm>
            <a:off x="4998763" y="3916430"/>
            <a:ext cx="2194474" cy="513489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995B72CE-C76D-4924-CD16-FEDDF7E25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 dirty="0"/>
          </a:p>
          <a:p>
            <a:endParaRPr lang="en-KR" dirty="0"/>
          </a:p>
          <a:p>
            <a:r>
              <a:rPr lang="en-KR" dirty="0"/>
              <a:t>김준영</a:t>
            </a:r>
            <a:r>
              <a:rPr lang="en-US" altLang="ko-KR" dirty="0"/>
              <a:t>, </a:t>
            </a:r>
            <a:r>
              <a:rPr lang="ko-KR" altLang="en-US" dirty="0"/>
              <a:t>김정우</a:t>
            </a:r>
            <a:r>
              <a:rPr lang="en-US" altLang="ko-KR" dirty="0"/>
              <a:t>, </a:t>
            </a:r>
            <a:r>
              <a:rPr lang="ko-KR" altLang="en-US" dirty="0"/>
              <a:t>박상혁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2379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DD03-5AAD-5F41-59E0-F2D42C3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pyannote/speaker-diarization-3.1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6F25-792C-10C5-74B6-C6AC8B23A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검증 결과</a:t>
            </a:r>
          </a:p>
          <a:p>
            <a:pPr marL="0" indent="0">
              <a:buNone/>
            </a:pPr>
            <a:r>
              <a:rPr lang="en-KR" dirty="0"/>
              <a:t>accuracy : 0.9746835443037974</a:t>
            </a:r>
          </a:p>
          <a:p>
            <a:pPr marL="0" indent="0">
              <a:buNone/>
            </a:pPr>
            <a:r>
              <a:rPr lang="en-KR" dirty="0"/>
              <a:t>f1-score : 0.9785522788203753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3FED3-232B-E545-0653-59F444AE3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69030"/>
            <a:ext cx="3977409" cy="338897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1C31614-90DB-F69A-102D-8039A94E6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609" y="1690688"/>
            <a:ext cx="2575908" cy="3878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1D537-AB9F-43FB-77BE-56332DDCE6D7}"/>
              </a:ext>
            </a:extLst>
          </p:cNvPr>
          <p:cNvSpPr txBox="1"/>
          <p:nvPr/>
        </p:nvSpPr>
        <p:spPr>
          <a:xfrm>
            <a:off x="7730836" y="5704464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모델 검증을 위해 </a:t>
            </a:r>
            <a:r>
              <a:rPr lang="en-US" altLang="ko-KR" dirty="0"/>
              <a:t>1264</a:t>
            </a:r>
            <a:r>
              <a:rPr lang="ko-KR" altLang="en-US" dirty="0"/>
              <a:t>개의</a:t>
            </a:r>
            <a:endParaRPr lang="en-US" altLang="ko-KR" dirty="0"/>
          </a:p>
          <a:p>
            <a:r>
              <a:rPr lang="en-US" altLang="ko-KR" dirty="0"/>
              <a:t>unlabeled data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라벨링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9078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1D38-D8A8-4C74-6615-87FD45FC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D6ABE-6056-64EB-A697-6061E269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KR" dirty="0"/>
              <a:t>일반적인 음성 데이터의 sampling rate가 </a:t>
            </a:r>
            <a:r>
              <a:rPr lang="en-US" altLang="ko-KR" dirty="0"/>
              <a:t>16kHz</a:t>
            </a:r>
            <a:r>
              <a:rPr lang="ko-KR" altLang="en-US" dirty="0"/>
              <a:t>미만임을 고려할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실용적인 측면에서 </a:t>
            </a:r>
            <a:r>
              <a:rPr lang="en-US" altLang="ko-KR" dirty="0">
                <a:solidFill>
                  <a:srgbClr val="FF0000"/>
                </a:solidFill>
              </a:rPr>
              <a:t>32kHz</a:t>
            </a:r>
            <a:r>
              <a:rPr lang="ko-KR" altLang="en-US" dirty="0">
                <a:solidFill>
                  <a:srgbClr val="FF0000"/>
                </a:solidFill>
              </a:rPr>
              <a:t>대신 </a:t>
            </a:r>
            <a:r>
              <a:rPr lang="en-US" altLang="ko-KR" dirty="0">
                <a:solidFill>
                  <a:srgbClr val="FF0000"/>
                </a:solidFill>
              </a:rPr>
              <a:t>16kHz</a:t>
            </a:r>
            <a:r>
              <a:rPr lang="ko-KR" altLang="en-US" dirty="0">
                <a:solidFill>
                  <a:srgbClr val="FF0000"/>
                </a:solidFill>
              </a:rPr>
              <a:t>의 데이터를 사용</a:t>
            </a:r>
            <a:r>
              <a:rPr lang="ko-KR" altLang="en-US" dirty="0"/>
              <a:t>하는 것이 좋을 것이라고 판단해 모든 데이터를 </a:t>
            </a:r>
            <a:r>
              <a:rPr lang="en-US" altLang="ko-KR" dirty="0"/>
              <a:t>16kHz</a:t>
            </a:r>
            <a:r>
              <a:rPr lang="ko-KR" altLang="en-US" dirty="0"/>
              <a:t>로 변환해 사용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초 미만의 데이터의 경우 </a:t>
            </a:r>
            <a:r>
              <a:rPr lang="ko-KR" altLang="en-US" dirty="0">
                <a:solidFill>
                  <a:srgbClr val="FF0000"/>
                </a:solidFill>
              </a:rPr>
              <a:t>동일한 음성이 반복</a:t>
            </a:r>
            <a:r>
              <a:rPr lang="ko-KR" altLang="en-US" dirty="0"/>
              <a:t>되도록</a:t>
            </a:r>
            <a:r>
              <a:rPr lang="en-US" altLang="ko-KR" dirty="0"/>
              <a:t>, 5</a:t>
            </a:r>
            <a:r>
              <a:rPr lang="ko-KR" altLang="en-US" dirty="0"/>
              <a:t>초 이상의 데이터의 경우 </a:t>
            </a:r>
            <a:r>
              <a:rPr lang="ko-KR" altLang="en-US" dirty="0">
                <a:solidFill>
                  <a:srgbClr val="FF0000"/>
                </a:solidFill>
              </a:rPr>
              <a:t>앞부분의 </a:t>
            </a:r>
            <a:r>
              <a:rPr lang="en-US" altLang="ko-KR" dirty="0">
                <a:solidFill>
                  <a:srgbClr val="FF0000"/>
                </a:solidFill>
              </a:rPr>
              <a:t>5</a:t>
            </a:r>
            <a:r>
              <a:rPr lang="ko-KR" altLang="en-US" dirty="0">
                <a:solidFill>
                  <a:srgbClr val="FF0000"/>
                </a:solidFill>
              </a:rPr>
              <a:t>초만 사용</a:t>
            </a:r>
            <a:r>
              <a:rPr lang="en-US" altLang="ko-KR" dirty="0"/>
              <a:t>(padding).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err="1"/>
              <a:t>paddin</a:t>
            </a:r>
            <a:r>
              <a:rPr lang="en-US" altLang="ko-KR" dirty="0" err="1"/>
              <a:t>g</a:t>
            </a:r>
            <a:r>
              <a:rPr lang="en-US" dirty="0" err="1"/>
              <a:t>처리</a:t>
            </a:r>
            <a:r>
              <a:rPr lang="en-US" dirty="0"/>
              <a:t> </a:t>
            </a:r>
            <a:r>
              <a:rPr lang="en-US" dirty="0" err="1"/>
              <a:t>된</a:t>
            </a:r>
            <a:r>
              <a:rPr lang="en-US" dirty="0"/>
              <a:t> </a:t>
            </a:r>
            <a:r>
              <a:rPr lang="en-US" dirty="0" err="1"/>
              <a:t>음성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더하고 각각의 데이터를 통해 </a:t>
            </a:r>
            <a:r>
              <a:rPr lang="en-US" altLang="ko-KR" dirty="0"/>
              <a:t>label</a:t>
            </a:r>
            <a:r>
              <a:rPr lang="ko-KR" altLang="en-US" dirty="0"/>
              <a:t>을 다시 만들어 줌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332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CE91-25A9-E76A-CA6E-2F3A5DC7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490-4906-8558-6BF5-D11C04AF0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43011"/>
            <a:ext cx="10515600" cy="9149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sz="2000" dirty="0"/>
              <a:t>Audio Augmentation을 위해 </a:t>
            </a:r>
            <a:r>
              <a:rPr lang="en-US" altLang="ko-KR" sz="2000" dirty="0" err="1"/>
              <a:t>RawBoost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Wavaugment</a:t>
            </a:r>
            <a:r>
              <a:rPr lang="en-US" altLang="ko-KR" sz="2000" dirty="0"/>
              <a:t> </a:t>
            </a:r>
            <a:r>
              <a:rPr lang="ko-KR" altLang="en-US" sz="2000" dirty="0"/>
              <a:t>등 다양한 기법을 시도해 보았으나 유의미한 성능 향상을 보여주지 못하여 사용하지 않았습니다</a:t>
            </a:r>
            <a:r>
              <a:rPr lang="en-US" altLang="ko-KR" sz="2000" dirty="0"/>
              <a:t>.</a:t>
            </a:r>
            <a:endParaRPr lang="en-KR" sz="2000" dirty="0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E9CB85D-2DB7-6F97-EF0C-F96338BFE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25" y="2267353"/>
            <a:ext cx="6703046" cy="2821195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5434E95-C856-AA5F-C458-F593F7C51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84" y="1709818"/>
            <a:ext cx="4666011" cy="38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6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B2C5-722E-945A-4C45-1AF4006A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AASIST</a:t>
            </a:r>
            <a:endParaRPr lang="en-KR" dirty="0"/>
          </a:p>
        </p:txBody>
      </p:sp>
      <p:pic>
        <p:nvPicPr>
          <p:cNvPr id="5" name="Content Placeholder 4" descr="A diagram of 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A527A716-2F4D-07F8-A3D0-8C79877C9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485" y="2608414"/>
            <a:ext cx="11135030" cy="26435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FD105-2633-06D3-F776-D2C3C2627F84}"/>
              </a:ext>
            </a:extLst>
          </p:cNvPr>
          <p:cNvSpPr txBox="1"/>
          <p:nvPr/>
        </p:nvSpPr>
        <p:spPr>
          <a:xfrm>
            <a:off x="0" y="6169709"/>
            <a:ext cx="798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AASIST: AUDIO ANTI-SPOOFING USING INTEGRATED SPECTRO-TEMPORAL GRAPH ATTENTION NETWORKS</a:t>
            </a:r>
          </a:p>
          <a:p>
            <a:r>
              <a:rPr lang="en-US" sz="1200" dirty="0" err="1"/>
              <a:t>Jee-weon</a:t>
            </a:r>
            <a:r>
              <a:rPr lang="en-US" sz="1200" dirty="0"/>
              <a:t> Jung , </a:t>
            </a:r>
            <a:r>
              <a:rPr lang="en-US" sz="1200" dirty="0" err="1"/>
              <a:t>Hee</a:t>
            </a:r>
            <a:r>
              <a:rPr lang="en-US" sz="1200" dirty="0"/>
              <a:t>-Soo </a:t>
            </a:r>
            <a:r>
              <a:rPr lang="en-US" sz="1200" dirty="0" err="1"/>
              <a:t>Heo</a:t>
            </a:r>
            <a:r>
              <a:rPr lang="en-US" sz="1200" dirty="0"/>
              <a:t> , </a:t>
            </a:r>
            <a:r>
              <a:rPr lang="en-US" sz="1200" dirty="0" err="1"/>
              <a:t>Hemlata</a:t>
            </a:r>
            <a:r>
              <a:rPr lang="en-US" sz="1200" dirty="0"/>
              <a:t> </a:t>
            </a:r>
            <a:r>
              <a:rPr lang="en-US" sz="1200" dirty="0" err="1"/>
              <a:t>Tak</a:t>
            </a:r>
            <a:r>
              <a:rPr lang="en-US" sz="1200" dirty="0"/>
              <a:t> , Hye-</a:t>
            </a:r>
            <a:r>
              <a:rPr lang="en-US" sz="1200" dirty="0" err="1"/>
              <a:t>jin</a:t>
            </a:r>
            <a:r>
              <a:rPr lang="en-US" sz="1200" dirty="0"/>
              <a:t> Shim , Joon Son Chung , Bong-</a:t>
            </a:r>
            <a:r>
              <a:rPr lang="en-US" sz="1200" dirty="0" err="1"/>
              <a:t>Jin</a:t>
            </a:r>
            <a:r>
              <a:rPr lang="en-US" sz="1200" dirty="0"/>
              <a:t> Lee , Ha-</a:t>
            </a:r>
            <a:r>
              <a:rPr lang="en-US" sz="1200" dirty="0" err="1"/>
              <a:t>Jin</a:t>
            </a:r>
            <a:r>
              <a:rPr lang="en-US" sz="1200" dirty="0"/>
              <a:t> Yu , Nicholas Evans</a:t>
            </a:r>
          </a:p>
          <a:p>
            <a:r>
              <a:rPr lang="en-US" sz="1200" dirty="0">
                <a:hlinkClick r:id="rId4"/>
              </a:rPr>
              <a:t>https://arxiv.org/pdf/2110.01200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597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09D6-C63E-8EAD-1FF4-BD1D80C2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General Training AASIST</a:t>
            </a:r>
            <a:endParaRPr lang="en-K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7223EA-7A7B-9865-1B8D-46DC6F9F41CF}"/>
              </a:ext>
            </a:extLst>
          </p:cNvPr>
          <p:cNvSpPr/>
          <p:nvPr/>
        </p:nvSpPr>
        <p:spPr>
          <a:xfrm>
            <a:off x="622280" y="2842295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wave</a:t>
            </a:r>
          </a:p>
          <a:p>
            <a:pPr algn="ctr"/>
            <a:r>
              <a:rPr lang="en-KR" dirty="0"/>
              <a:t>form</a:t>
            </a:r>
          </a:p>
          <a:p>
            <a:pPr algn="ctr"/>
            <a:r>
              <a:rPr lang="en-KR" dirty="0"/>
              <a:t>16000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B798B1-ACF9-800E-42C6-702D628B6E29}"/>
              </a:ext>
            </a:extLst>
          </p:cNvPr>
          <p:cNvSpPr/>
          <p:nvPr/>
        </p:nvSpPr>
        <p:spPr>
          <a:xfrm>
            <a:off x="2343836" y="2842295"/>
            <a:ext cx="1064453" cy="2217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AASIST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1A14-80E6-8E0A-C253-26DA152EF7D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686733" y="3951252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A67473-A760-3125-ED9C-7FB1AB8CA008}"/>
              </a:ext>
            </a:extLst>
          </p:cNvPr>
          <p:cNvSpPr/>
          <p:nvPr/>
        </p:nvSpPr>
        <p:spPr>
          <a:xfrm>
            <a:off x="4065390" y="2842294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last</a:t>
            </a:r>
          </a:p>
          <a:p>
            <a:pPr algn="ctr"/>
            <a:r>
              <a:rPr lang="en-KR" dirty="0"/>
              <a:t>hidden</a:t>
            </a:r>
          </a:p>
          <a:p>
            <a:pPr algn="ctr"/>
            <a:r>
              <a:rPr lang="en-KR" dirty="0"/>
              <a:t>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D68D3-D0A9-6824-D69E-02244A1BA840}"/>
              </a:ext>
            </a:extLst>
          </p:cNvPr>
          <p:cNvCxnSpPr>
            <a:cxnSpLocks/>
          </p:cNvCxnSpPr>
          <p:nvPr/>
        </p:nvCxnSpPr>
        <p:spPr>
          <a:xfrm>
            <a:off x="3408287" y="3951252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C67B0-431A-BC15-67D6-576666D77467}"/>
              </a:ext>
            </a:extLst>
          </p:cNvPr>
          <p:cNvCxnSpPr>
            <a:cxnSpLocks/>
          </p:cNvCxnSpPr>
          <p:nvPr/>
        </p:nvCxnSpPr>
        <p:spPr>
          <a:xfrm>
            <a:off x="5129841" y="3956016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A50C4CB-2819-FB80-3AD4-774D63917012}"/>
              </a:ext>
            </a:extLst>
          </p:cNvPr>
          <p:cNvSpPr/>
          <p:nvPr/>
        </p:nvSpPr>
        <p:spPr>
          <a:xfrm rot="5400000">
            <a:off x="5697468" y="2979572"/>
            <a:ext cx="1896533" cy="171758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(Only Linear)</a:t>
            </a:r>
          </a:p>
          <a:p>
            <a:pPr algn="ctr"/>
            <a:r>
              <a:rPr lang="en-KR" dirty="0"/>
              <a:t>160 -&gt;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AA4C5-0EBA-0BEA-40F3-5F32A1D84A5D}"/>
              </a:ext>
            </a:extLst>
          </p:cNvPr>
          <p:cNvCxnSpPr>
            <a:cxnSpLocks/>
          </p:cNvCxnSpPr>
          <p:nvPr/>
        </p:nvCxnSpPr>
        <p:spPr>
          <a:xfrm>
            <a:off x="7504525" y="3532683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0A63E9-4D12-537C-B66D-31A2D570B7B5}"/>
              </a:ext>
            </a:extLst>
          </p:cNvPr>
          <p:cNvCxnSpPr>
            <a:cxnSpLocks/>
          </p:cNvCxnSpPr>
          <p:nvPr/>
        </p:nvCxnSpPr>
        <p:spPr>
          <a:xfrm>
            <a:off x="7504525" y="4142282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97A5C30-A7CD-45D7-A219-F1269D102D33}"/>
              </a:ext>
            </a:extLst>
          </p:cNvPr>
          <p:cNvSpPr/>
          <p:nvPr/>
        </p:nvSpPr>
        <p:spPr>
          <a:xfrm>
            <a:off x="7945626" y="3300189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CCFD1D-740B-E62E-9693-20B0770BC51A}"/>
              </a:ext>
            </a:extLst>
          </p:cNvPr>
          <p:cNvSpPr/>
          <p:nvPr/>
        </p:nvSpPr>
        <p:spPr>
          <a:xfrm>
            <a:off x="7952069" y="3942776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E7B86-AE2A-40B6-77CE-70B7FE97B135}"/>
              </a:ext>
            </a:extLst>
          </p:cNvPr>
          <p:cNvSpPr txBox="1"/>
          <p:nvPr/>
        </p:nvSpPr>
        <p:spPr>
          <a:xfrm>
            <a:off x="7861062" y="2946074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0767C2-DDB5-B435-B72A-D9B056A6A188}"/>
              </a:ext>
            </a:extLst>
          </p:cNvPr>
          <p:cNvSpPr txBox="1"/>
          <p:nvPr/>
        </p:nvSpPr>
        <p:spPr>
          <a:xfrm>
            <a:off x="7861061" y="4346737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real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5151BB-635B-3070-5CA7-7157229B8376}"/>
              </a:ext>
            </a:extLst>
          </p:cNvPr>
          <p:cNvSpPr/>
          <p:nvPr/>
        </p:nvSpPr>
        <p:spPr>
          <a:xfrm>
            <a:off x="9689798" y="3297012"/>
            <a:ext cx="803278" cy="1074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label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43678-3509-E557-F52F-9694C9778893}"/>
              </a:ext>
            </a:extLst>
          </p:cNvPr>
          <p:cNvSpPr txBox="1"/>
          <p:nvPr/>
        </p:nvSpPr>
        <p:spPr>
          <a:xfrm>
            <a:off x="8791733" y="3238198"/>
            <a:ext cx="669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BCE</a:t>
            </a:r>
          </a:p>
          <a:p>
            <a:pPr algn="ctr"/>
            <a:r>
              <a:rPr lang="en-KR" dirty="0"/>
              <a:t>With</a:t>
            </a:r>
          </a:p>
          <a:p>
            <a:pPr algn="ctr"/>
            <a:r>
              <a:rPr lang="en-KR" dirty="0"/>
              <a:t>Logit</a:t>
            </a:r>
          </a:p>
          <a:p>
            <a:pPr algn="ctr"/>
            <a:r>
              <a:rPr lang="en-KR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47526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8899-0110-15B6-99AC-E1C7BDBC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 Domain Adversarial Training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A84AF-D178-DB64-8E87-1BD665A9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6" y="2294587"/>
            <a:ext cx="10879667" cy="3139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AEEE2-97B0-92D9-EFFA-CF56389A844F}"/>
              </a:ext>
            </a:extLst>
          </p:cNvPr>
          <p:cNvSpPr txBox="1"/>
          <p:nvPr/>
        </p:nvSpPr>
        <p:spPr>
          <a:xfrm>
            <a:off x="0" y="6038021"/>
            <a:ext cx="7457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ICML 2022</a:t>
            </a:r>
          </a:p>
          <a:p>
            <a:r>
              <a:rPr lang="en-US" sz="1200" dirty="0"/>
              <a:t>title={A Closer Look at Smoothness in Domain Adversarial Training}</a:t>
            </a:r>
          </a:p>
          <a:p>
            <a:r>
              <a:rPr lang="en-US" sz="1200" dirty="0"/>
              <a:t>author={</a:t>
            </a:r>
            <a:r>
              <a:rPr lang="en-US" sz="1200" dirty="0" err="1"/>
              <a:t>Rangwani</a:t>
            </a:r>
            <a:r>
              <a:rPr lang="en-US" sz="1200" dirty="0"/>
              <a:t>, Harsh and </a:t>
            </a:r>
            <a:r>
              <a:rPr lang="en-US" sz="1200" dirty="0" err="1"/>
              <a:t>Aithal</a:t>
            </a:r>
            <a:r>
              <a:rPr lang="en-US" sz="1200" dirty="0"/>
              <a:t>, </a:t>
            </a:r>
            <a:r>
              <a:rPr lang="en-US" sz="1200" dirty="0" err="1"/>
              <a:t>Sumukh</a:t>
            </a:r>
            <a:r>
              <a:rPr lang="en-US" sz="1200" dirty="0"/>
              <a:t> K and Mishra, Mayank and Jain, </a:t>
            </a:r>
            <a:r>
              <a:rPr lang="en-US" sz="1200" dirty="0" err="1"/>
              <a:t>Arihant</a:t>
            </a:r>
            <a:r>
              <a:rPr lang="en-US" sz="1200" dirty="0"/>
              <a:t> and Babu, R. Venkatesh}</a:t>
            </a:r>
          </a:p>
          <a:p>
            <a:r>
              <a:rPr lang="en-US" sz="1200" dirty="0">
                <a:hlinkClick r:id="rId4"/>
              </a:rPr>
              <a:t>https://arxiv.org/abs/2206.08213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028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09D6-C63E-8EAD-1FF4-BD1D80C2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AASIST(1)</a:t>
            </a:r>
            <a:endParaRPr lang="en-K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7223EA-7A7B-9865-1B8D-46DC6F9F41CF}"/>
              </a:ext>
            </a:extLst>
          </p:cNvPr>
          <p:cNvSpPr/>
          <p:nvPr/>
        </p:nvSpPr>
        <p:spPr>
          <a:xfrm>
            <a:off x="527278" y="1642887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wave</a:t>
            </a:r>
          </a:p>
          <a:p>
            <a:pPr algn="ctr"/>
            <a:r>
              <a:rPr lang="en-KR" dirty="0"/>
              <a:t>form</a:t>
            </a:r>
          </a:p>
          <a:p>
            <a:pPr algn="ctr"/>
            <a:r>
              <a:rPr lang="en-KR" dirty="0"/>
              <a:t>16000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BF72D-A4D4-9301-8AC3-F90358419C80}"/>
              </a:ext>
            </a:extLst>
          </p:cNvPr>
          <p:cNvSpPr/>
          <p:nvPr/>
        </p:nvSpPr>
        <p:spPr>
          <a:xfrm>
            <a:off x="527279" y="4274964"/>
            <a:ext cx="1064454" cy="2217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Unlabeled 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wave</a:t>
            </a:r>
          </a:p>
          <a:p>
            <a:pPr algn="ctr"/>
            <a:r>
              <a:rPr lang="en-KR" dirty="0"/>
              <a:t>form</a:t>
            </a:r>
          </a:p>
          <a:p>
            <a:pPr algn="ctr"/>
            <a:r>
              <a:rPr lang="en-KR" dirty="0"/>
              <a:t>16000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B798B1-ACF9-800E-42C6-702D628B6E29}"/>
              </a:ext>
            </a:extLst>
          </p:cNvPr>
          <p:cNvSpPr/>
          <p:nvPr/>
        </p:nvSpPr>
        <p:spPr>
          <a:xfrm>
            <a:off x="2248834" y="1642886"/>
            <a:ext cx="1064453" cy="48499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AASIST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1A14-80E6-8E0A-C253-26DA152EF7D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591731" y="2751844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910EEE-4CA8-26F1-8BED-FA67D7EF8AC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91733" y="5383920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A67473-A760-3125-ED9C-7FB1AB8CA008}"/>
              </a:ext>
            </a:extLst>
          </p:cNvPr>
          <p:cNvSpPr/>
          <p:nvPr/>
        </p:nvSpPr>
        <p:spPr>
          <a:xfrm>
            <a:off x="3970388" y="1642886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last</a:t>
            </a:r>
          </a:p>
          <a:p>
            <a:pPr algn="ctr"/>
            <a:r>
              <a:rPr lang="en-KR" dirty="0"/>
              <a:t>hidden</a:t>
            </a:r>
          </a:p>
          <a:p>
            <a:pPr algn="ctr"/>
            <a:r>
              <a:rPr lang="en-KR" dirty="0"/>
              <a:t>state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C3C33A-3B9D-8FC2-A4EC-B877544742B2}"/>
              </a:ext>
            </a:extLst>
          </p:cNvPr>
          <p:cNvSpPr/>
          <p:nvPr/>
        </p:nvSpPr>
        <p:spPr>
          <a:xfrm>
            <a:off x="3970389" y="4274963"/>
            <a:ext cx="1064454" cy="2217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Unlabeled 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last</a:t>
            </a:r>
          </a:p>
          <a:p>
            <a:pPr algn="ctr"/>
            <a:r>
              <a:rPr lang="en-KR" dirty="0"/>
              <a:t>hidden</a:t>
            </a:r>
          </a:p>
          <a:p>
            <a:pPr algn="ctr"/>
            <a:r>
              <a:rPr lang="en-KR" dirty="0"/>
              <a:t>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D68D3-D0A9-6824-D69E-02244A1BA840}"/>
              </a:ext>
            </a:extLst>
          </p:cNvPr>
          <p:cNvCxnSpPr>
            <a:cxnSpLocks/>
          </p:cNvCxnSpPr>
          <p:nvPr/>
        </p:nvCxnSpPr>
        <p:spPr>
          <a:xfrm>
            <a:off x="3313285" y="2751844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326379-A3DE-B9E7-53EC-0E4D09AF3BDF}"/>
              </a:ext>
            </a:extLst>
          </p:cNvPr>
          <p:cNvCxnSpPr>
            <a:cxnSpLocks/>
          </p:cNvCxnSpPr>
          <p:nvPr/>
        </p:nvCxnSpPr>
        <p:spPr>
          <a:xfrm>
            <a:off x="3313287" y="5383920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C67B0-431A-BC15-67D6-576666D77467}"/>
              </a:ext>
            </a:extLst>
          </p:cNvPr>
          <p:cNvCxnSpPr>
            <a:cxnSpLocks/>
          </p:cNvCxnSpPr>
          <p:nvPr/>
        </p:nvCxnSpPr>
        <p:spPr>
          <a:xfrm>
            <a:off x="5034839" y="2756608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BC3B21-426E-6F55-0C30-A1F1D88A80F2}"/>
              </a:ext>
            </a:extLst>
          </p:cNvPr>
          <p:cNvCxnSpPr>
            <a:cxnSpLocks/>
          </p:cNvCxnSpPr>
          <p:nvPr/>
        </p:nvCxnSpPr>
        <p:spPr>
          <a:xfrm>
            <a:off x="5034841" y="5388684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A50C4CB-2819-FB80-3AD4-774D63917012}"/>
              </a:ext>
            </a:extLst>
          </p:cNvPr>
          <p:cNvSpPr/>
          <p:nvPr/>
        </p:nvSpPr>
        <p:spPr>
          <a:xfrm rot="5400000">
            <a:off x="5602466" y="1780164"/>
            <a:ext cx="1896533" cy="171758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(Only Linear)</a:t>
            </a:r>
          </a:p>
          <a:p>
            <a:pPr algn="ctr"/>
            <a:r>
              <a:rPr lang="en-KR" dirty="0"/>
              <a:t>160 -&gt; 2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9B87167E-25CE-A3C4-4532-A739645E40C4}"/>
              </a:ext>
            </a:extLst>
          </p:cNvPr>
          <p:cNvSpPr/>
          <p:nvPr/>
        </p:nvSpPr>
        <p:spPr>
          <a:xfrm rot="5400000">
            <a:off x="5602465" y="4525128"/>
            <a:ext cx="1896533" cy="171758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(Only Linear)</a:t>
            </a:r>
          </a:p>
          <a:p>
            <a:pPr algn="ctr"/>
            <a:r>
              <a:rPr lang="en-KR" dirty="0"/>
              <a:t>160 -&gt;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4BEC9-04AE-CA21-DA1D-CCD813C857C7}"/>
              </a:ext>
            </a:extLst>
          </p:cNvPr>
          <p:cNvSpPr txBox="1"/>
          <p:nvPr/>
        </p:nvSpPr>
        <p:spPr>
          <a:xfrm>
            <a:off x="6130904" y="3700882"/>
            <a:ext cx="83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same</a:t>
            </a:r>
          </a:p>
          <a:p>
            <a:r>
              <a:rPr lang="en-KR" dirty="0"/>
              <a:t>weight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AA4C5-0EBA-0BEA-40F3-5F32A1D84A5D}"/>
              </a:ext>
            </a:extLst>
          </p:cNvPr>
          <p:cNvCxnSpPr>
            <a:cxnSpLocks/>
          </p:cNvCxnSpPr>
          <p:nvPr/>
        </p:nvCxnSpPr>
        <p:spPr>
          <a:xfrm>
            <a:off x="7409523" y="2333275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0A63E9-4D12-537C-B66D-31A2D570B7B5}"/>
              </a:ext>
            </a:extLst>
          </p:cNvPr>
          <p:cNvCxnSpPr>
            <a:cxnSpLocks/>
          </p:cNvCxnSpPr>
          <p:nvPr/>
        </p:nvCxnSpPr>
        <p:spPr>
          <a:xfrm>
            <a:off x="7409523" y="2942874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97A5C30-A7CD-45D7-A219-F1269D102D33}"/>
              </a:ext>
            </a:extLst>
          </p:cNvPr>
          <p:cNvSpPr/>
          <p:nvPr/>
        </p:nvSpPr>
        <p:spPr>
          <a:xfrm>
            <a:off x="7850624" y="2100781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CCFD1D-740B-E62E-9693-20B0770BC51A}"/>
              </a:ext>
            </a:extLst>
          </p:cNvPr>
          <p:cNvSpPr/>
          <p:nvPr/>
        </p:nvSpPr>
        <p:spPr>
          <a:xfrm>
            <a:off x="7857067" y="274336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E7B86-AE2A-40B6-77CE-70B7FE97B135}"/>
              </a:ext>
            </a:extLst>
          </p:cNvPr>
          <p:cNvSpPr txBox="1"/>
          <p:nvPr/>
        </p:nvSpPr>
        <p:spPr>
          <a:xfrm>
            <a:off x="7766060" y="1746666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0767C2-DDB5-B435-B72A-D9B056A6A188}"/>
              </a:ext>
            </a:extLst>
          </p:cNvPr>
          <p:cNvSpPr txBox="1"/>
          <p:nvPr/>
        </p:nvSpPr>
        <p:spPr>
          <a:xfrm>
            <a:off x="7766059" y="3147329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real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5151BB-635B-3070-5CA7-7157229B8376}"/>
              </a:ext>
            </a:extLst>
          </p:cNvPr>
          <p:cNvSpPr/>
          <p:nvPr/>
        </p:nvSpPr>
        <p:spPr>
          <a:xfrm>
            <a:off x="9594796" y="2097604"/>
            <a:ext cx="803278" cy="1074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label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43678-3509-E557-F52F-9694C9778893}"/>
              </a:ext>
            </a:extLst>
          </p:cNvPr>
          <p:cNvSpPr txBox="1"/>
          <p:nvPr/>
        </p:nvSpPr>
        <p:spPr>
          <a:xfrm>
            <a:off x="8696731" y="2038790"/>
            <a:ext cx="669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BCE</a:t>
            </a:r>
          </a:p>
          <a:p>
            <a:pPr algn="ctr"/>
            <a:r>
              <a:rPr lang="en-KR" dirty="0"/>
              <a:t>With</a:t>
            </a:r>
          </a:p>
          <a:p>
            <a:pPr algn="ctr"/>
            <a:r>
              <a:rPr lang="en-KR" dirty="0"/>
              <a:t>Logit</a:t>
            </a:r>
          </a:p>
          <a:p>
            <a:pPr algn="ctr"/>
            <a:r>
              <a:rPr lang="en-KR" dirty="0"/>
              <a:t>Loss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D2D0AF-3CED-42A0-2303-EE697502AC73}"/>
              </a:ext>
            </a:extLst>
          </p:cNvPr>
          <p:cNvCxnSpPr>
            <a:cxnSpLocks/>
          </p:cNvCxnSpPr>
          <p:nvPr/>
        </p:nvCxnSpPr>
        <p:spPr>
          <a:xfrm>
            <a:off x="7415966" y="5089995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F50CDF-A0F6-5904-8234-4AC9D2C371C8}"/>
              </a:ext>
            </a:extLst>
          </p:cNvPr>
          <p:cNvCxnSpPr>
            <a:cxnSpLocks/>
          </p:cNvCxnSpPr>
          <p:nvPr/>
        </p:nvCxnSpPr>
        <p:spPr>
          <a:xfrm>
            <a:off x="7415966" y="5699594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64E7D82-1BD4-E494-A6EE-0A751B5159BF}"/>
              </a:ext>
            </a:extLst>
          </p:cNvPr>
          <p:cNvSpPr/>
          <p:nvPr/>
        </p:nvSpPr>
        <p:spPr>
          <a:xfrm>
            <a:off x="7857067" y="4857501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651930-60DB-C801-DE7B-CB101156DD12}"/>
              </a:ext>
            </a:extLst>
          </p:cNvPr>
          <p:cNvSpPr/>
          <p:nvPr/>
        </p:nvSpPr>
        <p:spPr>
          <a:xfrm>
            <a:off x="7863510" y="550008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E2CD2-091C-102A-6FEA-91A9ED48A36E}"/>
              </a:ext>
            </a:extLst>
          </p:cNvPr>
          <p:cNvSpPr txBox="1"/>
          <p:nvPr/>
        </p:nvSpPr>
        <p:spPr>
          <a:xfrm>
            <a:off x="7772503" y="4503386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9DED84-1C71-090F-084A-36C38278C8B6}"/>
              </a:ext>
            </a:extLst>
          </p:cNvPr>
          <p:cNvSpPr txBox="1"/>
          <p:nvPr/>
        </p:nvSpPr>
        <p:spPr>
          <a:xfrm>
            <a:off x="7772502" y="5904049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real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7E5FADE-FAF7-FE67-E690-D5479E14DDC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031406" y="3239119"/>
            <a:ext cx="1" cy="7926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810E19-1E6B-5D89-D7CA-177DC0837677}"/>
              </a:ext>
            </a:extLst>
          </p:cNvPr>
          <p:cNvCxnSpPr>
            <a:cxnSpLocks/>
          </p:cNvCxnSpPr>
          <p:nvPr/>
        </p:nvCxnSpPr>
        <p:spPr>
          <a:xfrm>
            <a:off x="9006007" y="4031811"/>
            <a:ext cx="10834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29D197E-37A5-8B82-42D9-AD7EC133368A}"/>
              </a:ext>
            </a:extLst>
          </p:cNvPr>
          <p:cNvSpPr txBox="1"/>
          <p:nvPr/>
        </p:nvSpPr>
        <p:spPr>
          <a:xfrm>
            <a:off x="10389334" y="3309646"/>
            <a:ext cx="1016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Total</a:t>
            </a:r>
          </a:p>
          <a:p>
            <a:pPr algn="ctr"/>
            <a:r>
              <a:rPr lang="en-KR" dirty="0"/>
              <a:t>Loss</a:t>
            </a:r>
          </a:p>
          <a:p>
            <a:pPr algn="ctr"/>
            <a:r>
              <a:rPr lang="en-KR" dirty="0"/>
              <a:t>+</a:t>
            </a:r>
          </a:p>
          <a:p>
            <a:pPr algn="ctr"/>
            <a:r>
              <a:rPr lang="en-KR" dirty="0"/>
              <a:t>Adam</a:t>
            </a:r>
          </a:p>
          <a:p>
            <a:pPr algn="ctr"/>
            <a:r>
              <a:rPr lang="en-KR" dirty="0"/>
              <a:t>(AASIST)</a:t>
            </a:r>
          </a:p>
        </p:txBody>
      </p:sp>
    </p:spTree>
    <p:extLst>
      <p:ext uri="{BB962C8B-B14F-4D97-AF65-F5344CB8AC3E}">
        <p14:creationId xmlns:p14="http://schemas.microsoft.com/office/powerpoint/2010/main" val="62000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7223EA-7A7B-9865-1B8D-46DC6F9F41CF}"/>
              </a:ext>
            </a:extLst>
          </p:cNvPr>
          <p:cNvSpPr/>
          <p:nvPr/>
        </p:nvSpPr>
        <p:spPr>
          <a:xfrm>
            <a:off x="436967" y="423687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wave</a:t>
            </a:r>
          </a:p>
          <a:p>
            <a:pPr algn="ctr"/>
            <a:r>
              <a:rPr lang="en-KR" dirty="0"/>
              <a:t>form</a:t>
            </a:r>
          </a:p>
          <a:p>
            <a:pPr algn="ctr"/>
            <a:r>
              <a:rPr lang="en-KR" dirty="0"/>
              <a:t>16000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BF72D-A4D4-9301-8AC3-F90358419C80}"/>
              </a:ext>
            </a:extLst>
          </p:cNvPr>
          <p:cNvSpPr/>
          <p:nvPr/>
        </p:nvSpPr>
        <p:spPr>
          <a:xfrm>
            <a:off x="436968" y="3055764"/>
            <a:ext cx="1064454" cy="2217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Unlabeled 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wave</a:t>
            </a:r>
          </a:p>
          <a:p>
            <a:pPr algn="ctr"/>
            <a:r>
              <a:rPr lang="en-KR" dirty="0"/>
              <a:t>form</a:t>
            </a:r>
          </a:p>
          <a:p>
            <a:pPr algn="ctr"/>
            <a:r>
              <a:rPr lang="en-KR" dirty="0"/>
              <a:t>16000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B798B1-ACF9-800E-42C6-702D628B6E29}"/>
              </a:ext>
            </a:extLst>
          </p:cNvPr>
          <p:cNvSpPr/>
          <p:nvPr/>
        </p:nvSpPr>
        <p:spPr>
          <a:xfrm>
            <a:off x="2158523" y="423686"/>
            <a:ext cx="1064453" cy="48499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AASIST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471A14-80E6-8E0A-C253-26DA152EF7D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501420" y="1532644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910EEE-4CA8-26F1-8BED-FA67D7EF8AC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501422" y="4164720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A67473-A760-3125-ED9C-7FB1AB8CA008}"/>
              </a:ext>
            </a:extLst>
          </p:cNvPr>
          <p:cNvSpPr/>
          <p:nvPr/>
        </p:nvSpPr>
        <p:spPr>
          <a:xfrm>
            <a:off x="3880077" y="423686"/>
            <a:ext cx="1064453" cy="22179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Train</a:t>
            </a:r>
          </a:p>
          <a:p>
            <a:pPr algn="ctr"/>
            <a:r>
              <a:rPr lang="en-KR" dirty="0"/>
              <a:t>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last</a:t>
            </a:r>
          </a:p>
          <a:p>
            <a:pPr algn="ctr"/>
            <a:r>
              <a:rPr lang="en-KR" dirty="0"/>
              <a:t>hidden</a:t>
            </a:r>
          </a:p>
          <a:p>
            <a:pPr algn="ctr"/>
            <a:r>
              <a:rPr lang="en-KR" dirty="0"/>
              <a:t>state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C3C33A-3B9D-8FC2-A4EC-B877544742B2}"/>
              </a:ext>
            </a:extLst>
          </p:cNvPr>
          <p:cNvSpPr/>
          <p:nvPr/>
        </p:nvSpPr>
        <p:spPr>
          <a:xfrm>
            <a:off x="3880078" y="3055763"/>
            <a:ext cx="1064454" cy="22179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Unlabeled data</a:t>
            </a:r>
          </a:p>
          <a:p>
            <a:pPr algn="ctr"/>
            <a:endParaRPr lang="en-KR" dirty="0"/>
          </a:p>
          <a:p>
            <a:pPr algn="ctr"/>
            <a:r>
              <a:rPr lang="en-KR" dirty="0"/>
              <a:t>last</a:t>
            </a:r>
          </a:p>
          <a:p>
            <a:pPr algn="ctr"/>
            <a:r>
              <a:rPr lang="en-KR" dirty="0"/>
              <a:t>hidden</a:t>
            </a:r>
          </a:p>
          <a:p>
            <a:pPr algn="ctr"/>
            <a:r>
              <a:rPr lang="en-KR" dirty="0"/>
              <a:t>state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DD68D3-D0A9-6824-D69E-02244A1BA840}"/>
              </a:ext>
            </a:extLst>
          </p:cNvPr>
          <p:cNvCxnSpPr>
            <a:cxnSpLocks/>
          </p:cNvCxnSpPr>
          <p:nvPr/>
        </p:nvCxnSpPr>
        <p:spPr>
          <a:xfrm>
            <a:off x="3222974" y="1532644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326379-A3DE-B9E7-53EC-0E4D09AF3BDF}"/>
              </a:ext>
            </a:extLst>
          </p:cNvPr>
          <p:cNvCxnSpPr>
            <a:cxnSpLocks/>
          </p:cNvCxnSpPr>
          <p:nvPr/>
        </p:nvCxnSpPr>
        <p:spPr>
          <a:xfrm>
            <a:off x="3222976" y="4164720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0C67B0-431A-BC15-67D6-576666D77467}"/>
              </a:ext>
            </a:extLst>
          </p:cNvPr>
          <p:cNvCxnSpPr>
            <a:cxnSpLocks/>
          </p:cNvCxnSpPr>
          <p:nvPr/>
        </p:nvCxnSpPr>
        <p:spPr>
          <a:xfrm>
            <a:off x="4944528" y="1537408"/>
            <a:ext cx="65710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BC3B21-426E-6F55-0C30-A1F1D88A80F2}"/>
              </a:ext>
            </a:extLst>
          </p:cNvPr>
          <p:cNvCxnSpPr>
            <a:cxnSpLocks/>
          </p:cNvCxnSpPr>
          <p:nvPr/>
        </p:nvCxnSpPr>
        <p:spPr>
          <a:xfrm>
            <a:off x="4944530" y="4169484"/>
            <a:ext cx="6571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A50C4CB-2819-FB80-3AD4-774D63917012}"/>
              </a:ext>
            </a:extLst>
          </p:cNvPr>
          <p:cNvSpPr/>
          <p:nvPr/>
        </p:nvSpPr>
        <p:spPr>
          <a:xfrm rot="5400000">
            <a:off x="5512155" y="560964"/>
            <a:ext cx="1896533" cy="171758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(Only Linear)</a:t>
            </a:r>
          </a:p>
          <a:p>
            <a:pPr algn="ctr"/>
            <a:r>
              <a:rPr lang="en-KR" dirty="0"/>
              <a:t>160 -&gt; 2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9B87167E-25CE-A3C4-4532-A739645E40C4}"/>
              </a:ext>
            </a:extLst>
          </p:cNvPr>
          <p:cNvSpPr/>
          <p:nvPr/>
        </p:nvSpPr>
        <p:spPr>
          <a:xfrm rot="5400000">
            <a:off x="5512154" y="3305928"/>
            <a:ext cx="1896533" cy="1717582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(Only Linear)</a:t>
            </a:r>
          </a:p>
          <a:p>
            <a:pPr algn="ctr"/>
            <a:r>
              <a:rPr lang="en-KR" dirty="0"/>
              <a:t>160 -&gt;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4BEC9-04AE-CA21-DA1D-CCD813C857C7}"/>
              </a:ext>
            </a:extLst>
          </p:cNvPr>
          <p:cNvSpPr txBox="1"/>
          <p:nvPr/>
        </p:nvSpPr>
        <p:spPr>
          <a:xfrm>
            <a:off x="6040593" y="2481682"/>
            <a:ext cx="839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same</a:t>
            </a:r>
          </a:p>
          <a:p>
            <a:r>
              <a:rPr lang="en-KR" dirty="0"/>
              <a:t>weight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AA4C5-0EBA-0BEA-40F3-5F32A1D84A5D}"/>
              </a:ext>
            </a:extLst>
          </p:cNvPr>
          <p:cNvCxnSpPr>
            <a:cxnSpLocks/>
          </p:cNvCxnSpPr>
          <p:nvPr/>
        </p:nvCxnSpPr>
        <p:spPr>
          <a:xfrm>
            <a:off x="7319212" y="1114075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0A63E9-4D12-537C-B66D-31A2D570B7B5}"/>
              </a:ext>
            </a:extLst>
          </p:cNvPr>
          <p:cNvCxnSpPr>
            <a:cxnSpLocks/>
          </p:cNvCxnSpPr>
          <p:nvPr/>
        </p:nvCxnSpPr>
        <p:spPr>
          <a:xfrm>
            <a:off x="7319212" y="1723674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97A5C30-A7CD-45D7-A219-F1269D102D33}"/>
              </a:ext>
            </a:extLst>
          </p:cNvPr>
          <p:cNvSpPr/>
          <p:nvPr/>
        </p:nvSpPr>
        <p:spPr>
          <a:xfrm>
            <a:off x="7760313" y="881581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5CCFD1D-740B-E62E-9693-20B0770BC51A}"/>
              </a:ext>
            </a:extLst>
          </p:cNvPr>
          <p:cNvSpPr/>
          <p:nvPr/>
        </p:nvSpPr>
        <p:spPr>
          <a:xfrm>
            <a:off x="7766756" y="152416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E7B86-AE2A-40B6-77CE-70B7FE97B135}"/>
              </a:ext>
            </a:extLst>
          </p:cNvPr>
          <p:cNvSpPr txBox="1"/>
          <p:nvPr/>
        </p:nvSpPr>
        <p:spPr>
          <a:xfrm>
            <a:off x="7675749" y="527466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0767C2-DDB5-B435-B72A-D9B056A6A188}"/>
              </a:ext>
            </a:extLst>
          </p:cNvPr>
          <p:cNvSpPr txBox="1"/>
          <p:nvPr/>
        </p:nvSpPr>
        <p:spPr>
          <a:xfrm>
            <a:off x="7675748" y="1928129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real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5151BB-635B-3070-5CA7-7157229B8376}"/>
              </a:ext>
            </a:extLst>
          </p:cNvPr>
          <p:cNvSpPr/>
          <p:nvPr/>
        </p:nvSpPr>
        <p:spPr>
          <a:xfrm>
            <a:off x="9504485" y="878404"/>
            <a:ext cx="803278" cy="1074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label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43678-3509-E557-F52F-9694C9778893}"/>
              </a:ext>
            </a:extLst>
          </p:cNvPr>
          <p:cNvSpPr txBox="1"/>
          <p:nvPr/>
        </p:nvSpPr>
        <p:spPr>
          <a:xfrm>
            <a:off x="8606420" y="819590"/>
            <a:ext cx="669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BCE</a:t>
            </a:r>
          </a:p>
          <a:p>
            <a:pPr algn="ctr"/>
            <a:r>
              <a:rPr lang="en-KR" dirty="0"/>
              <a:t>With</a:t>
            </a:r>
          </a:p>
          <a:p>
            <a:pPr algn="ctr"/>
            <a:r>
              <a:rPr lang="en-KR" dirty="0"/>
              <a:t>Logit</a:t>
            </a:r>
          </a:p>
          <a:p>
            <a:pPr algn="ctr"/>
            <a:r>
              <a:rPr lang="en-KR" dirty="0"/>
              <a:t>Loss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D2D0AF-3CED-42A0-2303-EE697502AC73}"/>
              </a:ext>
            </a:extLst>
          </p:cNvPr>
          <p:cNvCxnSpPr>
            <a:cxnSpLocks/>
          </p:cNvCxnSpPr>
          <p:nvPr/>
        </p:nvCxnSpPr>
        <p:spPr>
          <a:xfrm>
            <a:off x="7325655" y="3870795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F50CDF-A0F6-5904-8234-4AC9D2C371C8}"/>
              </a:ext>
            </a:extLst>
          </p:cNvPr>
          <p:cNvCxnSpPr>
            <a:cxnSpLocks/>
          </p:cNvCxnSpPr>
          <p:nvPr/>
        </p:nvCxnSpPr>
        <p:spPr>
          <a:xfrm>
            <a:off x="7325655" y="4480394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64E7D82-1BD4-E494-A6EE-0A751B5159BF}"/>
              </a:ext>
            </a:extLst>
          </p:cNvPr>
          <p:cNvSpPr/>
          <p:nvPr/>
        </p:nvSpPr>
        <p:spPr>
          <a:xfrm>
            <a:off x="7766756" y="3638301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D651930-60DB-C801-DE7B-CB101156DD12}"/>
              </a:ext>
            </a:extLst>
          </p:cNvPr>
          <p:cNvSpPr/>
          <p:nvPr/>
        </p:nvSpPr>
        <p:spPr>
          <a:xfrm>
            <a:off x="7773199" y="4280888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E2CD2-091C-102A-6FEA-91A9ED48A36E}"/>
              </a:ext>
            </a:extLst>
          </p:cNvPr>
          <p:cNvSpPr txBox="1"/>
          <p:nvPr/>
        </p:nvSpPr>
        <p:spPr>
          <a:xfrm>
            <a:off x="7682192" y="3284186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9DED84-1C71-090F-084A-36C38278C8B6}"/>
              </a:ext>
            </a:extLst>
          </p:cNvPr>
          <p:cNvSpPr txBox="1"/>
          <p:nvPr/>
        </p:nvSpPr>
        <p:spPr>
          <a:xfrm>
            <a:off x="7682191" y="4684849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real</a:t>
            </a: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C2EE8B1C-C33F-A173-9927-ED984A0E4F13}"/>
              </a:ext>
            </a:extLst>
          </p:cNvPr>
          <p:cNvSpPr/>
          <p:nvPr/>
        </p:nvSpPr>
        <p:spPr>
          <a:xfrm rot="16200000" flipH="1" flipV="1">
            <a:off x="4017592" y="5621798"/>
            <a:ext cx="1160639" cy="464392"/>
          </a:xfrm>
          <a:prstGeom prst="bentUp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996F3-442D-88D0-A54E-3130C911CCEC}"/>
              </a:ext>
            </a:extLst>
          </p:cNvPr>
          <p:cNvSpPr/>
          <p:nvPr/>
        </p:nvSpPr>
        <p:spPr>
          <a:xfrm>
            <a:off x="4365715" y="2641600"/>
            <a:ext cx="112889" cy="4141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980D30C-F3D0-BD38-D9C6-738C137F0DAE}"/>
              </a:ext>
            </a:extLst>
          </p:cNvPr>
          <p:cNvSpPr/>
          <p:nvPr/>
        </p:nvSpPr>
        <p:spPr>
          <a:xfrm>
            <a:off x="4823510" y="5362113"/>
            <a:ext cx="1272489" cy="1388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Gradient</a:t>
            </a:r>
          </a:p>
          <a:p>
            <a:pPr algn="ctr"/>
            <a:r>
              <a:rPr lang="en-US" dirty="0"/>
              <a:t>Reversal</a:t>
            </a:r>
          </a:p>
          <a:p>
            <a:pPr algn="ctr"/>
            <a:r>
              <a:rPr lang="en-US" dirty="0"/>
              <a:t>Layer</a:t>
            </a:r>
            <a:endParaRPr lang="en-KR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BF93652-B68F-2716-EABA-F8EF8417CD0B}"/>
              </a:ext>
            </a:extLst>
          </p:cNvPr>
          <p:cNvSpPr/>
          <p:nvPr/>
        </p:nvSpPr>
        <p:spPr>
          <a:xfrm>
            <a:off x="6118575" y="5683941"/>
            <a:ext cx="367475" cy="23618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C4E4358F-292B-9E64-9630-82F83DA9A979}"/>
              </a:ext>
            </a:extLst>
          </p:cNvPr>
          <p:cNvSpPr/>
          <p:nvPr/>
        </p:nvSpPr>
        <p:spPr>
          <a:xfrm rot="5400000">
            <a:off x="6772091" y="5089999"/>
            <a:ext cx="1388460" cy="1972999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KR" dirty="0"/>
              <a:t>Discriminator</a:t>
            </a:r>
          </a:p>
          <a:p>
            <a:pPr algn="r"/>
            <a:r>
              <a:rPr lang="en-KR" dirty="0"/>
              <a:t>(Linear + ReLU)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B8EECA-DCE2-F096-F3D6-4903C4837A39}"/>
              </a:ext>
            </a:extLst>
          </p:cNvPr>
          <p:cNvSpPr txBox="1"/>
          <p:nvPr/>
        </p:nvSpPr>
        <p:spPr>
          <a:xfrm>
            <a:off x="9417322" y="5478196"/>
            <a:ext cx="1348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Conditional</a:t>
            </a:r>
          </a:p>
          <a:p>
            <a:pPr algn="ctr"/>
            <a:r>
              <a:rPr lang="en-US" dirty="0"/>
              <a:t>Domain</a:t>
            </a:r>
          </a:p>
          <a:p>
            <a:pPr algn="ctr"/>
            <a:r>
              <a:rPr lang="en-US" dirty="0"/>
              <a:t>Adversarial</a:t>
            </a:r>
          </a:p>
          <a:p>
            <a:pPr algn="ctr"/>
            <a:r>
              <a:rPr lang="en-US" dirty="0"/>
              <a:t>Loss</a:t>
            </a:r>
            <a:endParaRPr lang="en-K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F6C259-C4ED-C220-B54A-E8D590939EBE}"/>
              </a:ext>
            </a:extLst>
          </p:cNvPr>
          <p:cNvCxnSpPr>
            <a:cxnSpLocks/>
          </p:cNvCxnSpPr>
          <p:nvPr/>
        </p:nvCxnSpPr>
        <p:spPr>
          <a:xfrm>
            <a:off x="8469168" y="6078361"/>
            <a:ext cx="4475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693F1254-1AD9-B525-5A1C-11E397A55B39}"/>
              </a:ext>
            </a:extLst>
          </p:cNvPr>
          <p:cNvSpPr/>
          <p:nvPr/>
        </p:nvSpPr>
        <p:spPr>
          <a:xfrm>
            <a:off x="8916712" y="5878855"/>
            <a:ext cx="432000" cy="432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D4E61B-489C-114C-9FBB-55676DAC37C4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0033477" y="2481682"/>
            <a:ext cx="58068" cy="299651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72406E-6DFE-FA78-AD93-8E1CFB08DA8C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8941095" y="2019919"/>
            <a:ext cx="1" cy="5201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76BBBE2-001E-A315-4E13-0AB979425A56}"/>
              </a:ext>
            </a:extLst>
          </p:cNvPr>
          <p:cNvSpPr/>
          <p:nvPr/>
        </p:nvSpPr>
        <p:spPr>
          <a:xfrm>
            <a:off x="9819800" y="3016034"/>
            <a:ext cx="485422" cy="4864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8" name="Cross 67">
            <a:extLst>
              <a:ext uri="{FF2B5EF4-FFF2-40B4-BE49-F238E27FC236}">
                <a16:creationId xmlns:a16="http://schemas.microsoft.com/office/drawing/2014/main" id="{A938EEC1-CB73-CB4E-B483-22B166CADC41}"/>
              </a:ext>
            </a:extLst>
          </p:cNvPr>
          <p:cNvSpPr/>
          <p:nvPr/>
        </p:nvSpPr>
        <p:spPr>
          <a:xfrm rot="2596336">
            <a:off x="9819800" y="3023743"/>
            <a:ext cx="485422" cy="486414"/>
          </a:xfrm>
          <a:prstGeom prst="plus">
            <a:avLst>
              <a:gd name="adj" fmla="val 418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C269E2-2F1F-9F3D-B09D-A16352DB87BE}"/>
              </a:ext>
            </a:extLst>
          </p:cNvPr>
          <p:cNvSpPr txBox="1"/>
          <p:nvPr/>
        </p:nvSpPr>
        <p:spPr>
          <a:xfrm>
            <a:off x="8682078" y="3036476"/>
            <a:ext cx="107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trade_off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831807E-0701-1B34-3271-8826E63B84CF}"/>
              </a:ext>
            </a:extLst>
          </p:cNvPr>
          <p:cNvSpPr/>
          <p:nvPr/>
        </p:nvSpPr>
        <p:spPr>
          <a:xfrm>
            <a:off x="9790766" y="2274285"/>
            <a:ext cx="485422" cy="4864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F1F199-156F-399B-C5D7-6B14159B0807}"/>
              </a:ext>
            </a:extLst>
          </p:cNvPr>
          <p:cNvCxnSpPr>
            <a:cxnSpLocks/>
          </p:cNvCxnSpPr>
          <p:nvPr/>
        </p:nvCxnSpPr>
        <p:spPr>
          <a:xfrm flipV="1">
            <a:off x="8916712" y="2523574"/>
            <a:ext cx="1812632" cy="164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Cross 70">
            <a:extLst>
              <a:ext uri="{FF2B5EF4-FFF2-40B4-BE49-F238E27FC236}">
                <a16:creationId xmlns:a16="http://schemas.microsoft.com/office/drawing/2014/main" id="{44C9606F-43CA-E2A0-9967-939AEDE184C0}"/>
              </a:ext>
            </a:extLst>
          </p:cNvPr>
          <p:cNvSpPr/>
          <p:nvPr/>
        </p:nvSpPr>
        <p:spPr>
          <a:xfrm>
            <a:off x="9790766" y="2281994"/>
            <a:ext cx="485422" cy="486414"/>
          </a:xfrm>
          <a:prstGeom prst="plus">
            <a:avLst>
              <a:gd name="adj" fmla="val 418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F60903-C37A-B27C-1E1C-F4E35C16C3A6}"/>
              </a:ext>
            </a:extLst>
          </p:cNvPr>
          <p:cNvSpPr txBox="1"/>
          <p:nvPr/>
        </p:nvSpPr>
        <p:spPr>
          <a:xfrm>
            <a:off x="10468176" y="1764436"/>
            <a:ext cx="16754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Total</a:t>
            </a:r>
          </a:p>
          <a:p>
            <a:pPr algn="ctr"/>
            <a:r>
              <a:rPr lang="en-KR" dirty="0"/>
              <a:t>Loss</a:t>
            </a:r>
          </a:p>
          <a:p>
            <a:pPr algn="ctr"/>
            <a:r>
              <a:rPr lang="en-KR" dirty="0"/>
              <a:t>+</a:t>
            </a:r>
          </a:p>
          <a:p>
            <a:pPr algn="ctr"/>
            <a:r>
              <a:rPr lang="en-KR" dirty="0"/>
              <a:t>Adam</a:t>
            </a:r>
          </a:p>
          <a:p>
            <a:pPr algn="ctr"/>
            <a:r>
              <a:rPr lang="en-KR" dirty="0"/>
              <a:t>(Discriminator)</a:t>
            </a:r>
          </a:p>
          <a:p>
            <a:pPr algn="ctr"/>
            <a:r>
              <a:rPr lang="en-KR" dirty="0"/>
              <a:t>+</a:t>
            </a:r>
          </a:p>
          <a:p>
            <a:pPr algn="ctr"/>
            <a:r>
              <a:rPr lang="en-KR" dirty="0"/>
              <a:t>SAM</a:t>
            </a:r>
          </a:p>
          <a:p>
            <a:pPr algn="ctr"/>
            <a:r>
              <a:rPr lang="en-KR" dirty="0"/>
              <a:t>(AASIST)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CBE968BF-1F0A-C858-B82F-D33F4D37934F}"/>
              </a:ext>
            </a:extLst>
          </p:cNvPr>
          <p:cNvSpPr/>
          <p:nvPr/>
        </p:nvSpPr>
        <p:spPr>
          <a:xfrm>
            <a:off x="4462633" y="5683941"/>
            <a:ext cx="367475" cy="23618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EC4ADD52-16D7-A0F3-6EAD-BEB2CA9573D5}"/>
              </a:ext>
            </a:extLst>
          </p:cNvPr>
          <p:cNvSpPr/>
          <p:nvPr/>
        </p:nvSpPr>
        <p:spPr>
          <a:xfrm>
            <a:off x="6112346" y="6198130"/>
            <a:ext cx="367475" cy="23618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0473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3420-58E0-7A9A-830A-BEB9D66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Discriminator model structure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0EBAF6-C6BF-FF9A-2E09-C2A8722B8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878846"/>
              </p:ext>
            </p:extLst>
          </p:nvPr>
        </p:nvGraphicFramePr>
        <p:xfrm>
          <a:off x="691896" y="2054225"/>
          <a:ext cx="10515600" cy="360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14315535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184586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46817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59455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0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160(h</a:t>
                      </a:r>
                      <a:r>
                        <a:rPr lang="en-KR" dirty="0"/>
                        <a:t>idden state size) * 2(output 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1024(hyperparameter)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5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BatchNorm1D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1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3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BatchNorm1D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094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3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26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0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62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088C-FAD3-24E5-5403-FBF57505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Training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DA03F-ED89-1229-A5C9-0D53A1986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KR" dirty="0"/>
                  <a:t>batch size : 8</a:t>
                </a:r>
              </a:p>
              <a:p>
                <a:pPr marL="0" indent="0">
                  <a:buNone/>
                </a:pPr>
                <a:r>
                  <a:rPr lang="en-KR" dirty="0"/>
                  <a:t>epoch : 100</a:t>
                </a:r>
              </a:p>
              <a:p>
                <a:pPr marL="0" indent="0">
                  <a:buNone/>
                </a:pPr>
                <a:r>
                  <a:rPr lang="en-KR" dirty="0"/>
                  <a:t>steps per epoch : 1000</a:t>
                </a:r>
              </a:p>
              <a:p>
                <a:pPr marL="0" indent="0">
                  <a:buNone/>
                </a:pPr>
                <a:r>
                  <a:rPr lang="en-KR" dirty="0"/>
                  <a:t>weight decay : 0.001</a:t>
                </a:r>
              </a:p>
              <a:p>
                <a:pPr marL="0" indent="0">
                  <a:buNone/>
                </a:pPr>
                <a:r>
                  <a:rPr lang="en-KR" dirty="0"/>
                  <a:t>label smoothing : 0.1</a:t>
                </a:r>
              </a:p>
              <a:p>
                <a:pPr marL="0" indent="0">
                  <a:buNone/>
                </a:pPr>
                <a:r>
                  <a:rPr lang="en-KR" dirty="0"/>
                  <a:t>learning rate scheduler : LambdaLR(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(1. +0.001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r>
                  <a:rPr lang="en-KR" dirty="0"/>
                  <a:t>)</a:t>
                </a:r>
              </a:p>
              <a:p>
                <a:pPr marL="0" indent="0">
                  <a:buNone/>
                </a:pPr>
                <a:r>
                  <a:rPr lang="en-KR" dirty="0"/>
                  <a:t>x = loss</a:t>
                </a:r>
              </a:p>
              <a:p>
                <a:pPr marL="0" indent="0">
                  <a:buNone/>
                </a:pPr>
                <a:endParaRPr lang="en-KR" dirty="0"/>
              </a:p>
              <a:p>
                <a:pPr marL="0" indent="0">
                  <a:buNone/>
                </a:pP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5DA03F-ED89-1229-A5C9-0D53A1986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colorful lines&#10;&#10;Description automatically generated">
            <a:extLst>
              <a:ext uri="{FF2B5EF4-FFF2-40B4-BE49-F238E27FC236}">
                <a16:creationId xmlns:a16="http://schemas.microsoft.com/office/drawing/2014/main" id="{EF427353-5756-9521-F7E0-8E7ED315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91" y="5045225"/>
            <a:ext cx="3255484" cy="1710159"/>
          </a:xfrm>
          <a:prstGeom prst="rect">
            <a:avLst/>
          </a:prstGeom>
        </p:spPr>
      </p:pic>
      <p:pic>
        <p:nvPicPr>
          <p:cNvPr id="7" name="Picture 6" descr="A graph with colorful text&#10;&#10;Description automatically generated">
            <a:extLst>
              <a:ext uri="{FF2B5EF4-FFF2-40B4-BE49-F238E27FC236}">
                <a16:creationId xmlns:a16="http://schemas.microsoft.com/office/drawing/2014/main" id="{642CED80-11F0-AE3B-3A17-3DA55AD94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036" y="5045224"/>
            <a:ext cx="3255484" cy="171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8E3D-ED6E-2A75-E7EC-5A0B4FC0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68DB-F377-44DB-6C0C-177C4151D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KR" dirty="0"/>
              <a:t>Object Setting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Data Inspection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Data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Evaluation of the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518959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80C3-E94A-A0B0-3E5B-8152D884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the Results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4F38-514C-96FF-0025-FD482DD0E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Stratified 5-fold</a:t>
            </a:r>
          </a:p>
        </p:txBody>
      </p:sp>
      <p:pic>
        <p:nvPicPr>
          <p:cNvPr id="5" name="Picture 4" descr="A graph with colorful lines&#10;&#10;Description automatically generated">
            <a:extLst>
              <a:ext uri="{FF2B5EF4-FFF2-40B4-BE49-F238E27FC236}">
                <a16:creationId xmlns:a16="http://schemas.microsoft.com/office/drawing/2014/main" id="{C35CA8DD-1EB2-D8A3-43FD-C5253499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30" y="2241951"/>
            <a:ext cx="4175590" cy="2193506"/>
          </a:xfrm>
          <a:prstGeom prst="rect">
            <a:avLst/>
          </a:prstGeom>
        </p:spPr>
      </p:pic>
      <p:pic>
        <p:nvPicPr>
          <p:cNvPr id="7" name="Picture 6" descr="A graph with colorful lines&#10;&#10;Description automatically generated">
            <a:extLst>
              <a:ext uri="{FF2B5EF4-FFF2-40B4-BE49-F238E27FC236}">
                <a16:creationId xmlns:a16="http://schemas.microsoft.com/office/drawing/2014/main" id="{50745931-F897-F0D7-F3BE-4E07A7B0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30" y="4616049"/>
            <a:ext cx="4175590" cy="2193506"/>
          </a:xfrm>
          <a:prstGeom prst="rect">
            <a:avLst/>
          </a:prstGeom>
        </p:spPr>
      </p:pic>
      <p:pic>
        <p:nvPicPr>
          <p:cNvPr id="9" name="Picture 8" descr="A graph with colorful lines&#10;&#10;Description automatically generated">
            <a:extLst>
              <a:ext uri="{FF2B5EF4-FFF2-40B4-BE49-F238E27FC236}">
                <a16:creationId xmlns:a16="http://schemas.microsoft.com/office/drawing/2014/main" id="{F4152022-307E-93F6-09BE-2C3E597AA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680" y="2241951"/>
            <a:ext cx="4175590" cy="2193506"/>
          </a:xfrm>
          <a:prstGeom prst="rect">
            <a:avLst/>
          </a:prstGeom>
        </p:spPr>
      </p:pic>
      <p:pic>
        <p:nvPicPr>
          <p:cNvPr id="11" name="Picture 10" descr="A graph with colorful lines&#10;&#10;Description automatically generated">
            <a:extLst>
              <a:ext uri="{FF2B5EF4-FFF2-40B4-BE49-F238E27FC236}">
                <a16:creationId xmlns:a16="http://schemas.microsoft.com/office/drawing/2014/main" id="{BC8C272B-E2B0-EC08-AFF0-CE7541BA9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680" y="4616049"/>
            <a:ext cx="4175590" cy="21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3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E056-81BA-8DBD-8B9A-2339A220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Last model structure(Inference)</a:t>
            </a:r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F0041122-4122-32CB-F02F-22C48FBC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074" y="3125912"/>
            <a:ext cx="1398999" cy="139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FFA68-4655-BF47-9DBF-8ED54DD359CA}"/>
              </a:ext>
            </a:extLst>
          </p:cNvPr>
          <p:cNvSpPr txBox="1"/>
          <p:nvPr/>
        </p:nvSpPr>
        <p:spPr>
          <a:xfrm>
            <a:off x="680152" y="434024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speech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2D980-7C0F-90B4-B7DD-E3E1A7C45A72}"/>
              </a:ext>
            </a:extLst>
          </p:cNvPr>
          <p:cNvCxnSpPr>
            <a:cxnSpLocks/>
          </p:cNvCxnSpPr>
          <p:nvPr/>
        </p:nvCxnSpPr>
        <p:spPr>
          <a:xfrm>
            <a:off x="1952090" y="3825411"/>
            <a:ext cx="575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EE972A9-803B-F2D9-5EF9-85BEC083A6E6}"/>
              </a:ext>
            </a:extLst>
          </p:cNvPr>
          <p:cNvSpPr/>
          <p:nvPr/>
        </p:nvSpPr>
        <p:spPr>
          <a:xfrm>
            <a:off x="2527443" y="2170831"/>
            <a:ext cx="1398999" cy="330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pyannote</a:t>
            </a:r>
            <a:endParaRPr lang="en-US" dirty="0"/>
          </a:p>
          <a:p>
            <a:pPr algn="ctr"/>
            <a:r>
              <a:rPr lang="en-US" dirty="0"/>
              <a:t>speaker-</a:t>
            </a:r>
            <a:r>
              <a:rPr lang="en-US" dirty="0" err="1"/>
              <a:t>diarization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1BC196-6488-F962-7DCB-9ED460886FFE}"/>
              </a:ext>
            </a:extLst>
          </p:cNvPr>
          <p:cNvCxnSpPr>
            <a:cxnSpLocks/>
          </p:cNvCxnSpPr>
          <p:nvPr/>
        </p:nvCxnSpPr>
        <p:spPr>
          <a:xfrm>
            <a:off x="3926442" y="3847671"/>
            <a:ext cx="928450" cy="1073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CC60B0-3950-3840-C062-92A70FDF4B9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926442" y="2926448"/>
            <a:ext cx="928450" cy="898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7A6CF1D-F30E-CF5C-A8C7-D0E091318FE6}"/>
              </a:ext>
            </a:extLst>
          </p:cNvPr>
          <p:cNvSpPr/>
          <p:nvPr/>
        </p:nvSpPr>
        <p:spPr>
          <a:xfrm>
            <a:off x="4874937" y="2170831"/>
            <a:ext cx="1398999" cy="11718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  <a:p>
            <a:pPr algn="ctr"/>
            <a:r>
              <a:rPr lang="en-US" dirty="0"/>
              <a:t>rate</a:t>
            </a:r>
          </a:p>
          <a:p>
            <a:pPr algn="ctr"/>
            <a:r>
              <a:rPr lang="en-US" dirty="0"/>
              <a:t>16000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43DF8-0D16-4181-F439-2A228E69A08A}"/>
              </a:ext>
            </a:extLst>
          </p:cNvPr>
          <p:cNvSpPr txBox="1"/>
          <p:nvPr/>
        </p:nvSpPr>
        <p:spPr>
          <a:xfrm>
            <a:off x="4137888" y="439636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7BC5C-2991-4068-73D7-166555FF0963}"/>
              </a:ext>
            </a:extLst>
          </p:cNvPr>
          <p:cNvSpPr txBox="1"/>
          <p:nvPr/>
        </p:nvSpPr>
        <p:spPr>
          <a:xfrm>
            <a:off x="3926442" y="300659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else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E453-A06C-BFAA-15F5-4FBDF1E5EAEA}"/>
              </a:ext>
            </a:extLst>
          </p:cNvPr>
          <p:cNvSpPr txBox="1"/>
          <p:nvPr/>
        </p:nvSpPr>
        <p:spPr>
          <a:xfrm>
            <a:off x="4815508" y="4959684"/>
            <a:ext cx="88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 : 0</a:t>
            </a:r>
          </a:p>
          <a:p>
            <a:r>
              <a:rPr lang="en-KR" dirty="0"/>
              <a:t>real : 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FB29A5-DAC5-0B34-A427-76B76ED3A294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6273936" y="1795285"/>
            <a:ext cx="722766" cy="961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2F72D8-9240-380E-B8C6-3E6AC9FEDA8D}"/>
              </a:ext>
            </a:extLst>
          </p:cNvPr>
          <p:cNvSpPr/>
          <p:nvPr/>
        </p:nvSpPr>
        <p:spPr>
          <a:xfrm>
            <a:off x="6996702" y="1419739"/>
            <a:ext cx="1398999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(Fold0)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7417954-3479-6667-CAD0-F232A75051AD}"/>
              </a:ext>
            </a:extLst>
          </p:cNvPr>
          <p:cNvSpPr/>
          <p:nvPr/>
        </p:nvSpPr>
        <p:spPr>
          <a:xfrm>
            <a:off x="6996701" y="2474353"/>
            <a:ext cx="1398999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(Fold1)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DBEFBAF-A97E-79CF-6600-C02DEC79E7FE}"/>
              </a:ext>
            </a:extLst>
          </p:cNvPr>
          <p:cNvSpPr/>
          <p:nvPr/>
        </p:nvSpPr>
        <p:spPr>
          <a:xfrm>
            <a:off x="6996701" y="3528967"/>
            <a:ext cx="1398999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(Fold2)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F1D6C0B-C858-1EF0-3912-0EF7424266FA}"/>
              </a:ext>
            </a:extLst>
          </p:cNvPr>
          <p:cNvSpPr/>
          <p:nvPr/>
        </p:nvSpPr>
        <p:spPr>
          <a:xfrm>
            <a:off x="6996701" y="4581028"/>
            <a:ext cx="1398999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(Fold3)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FBBF697-0A0D-8715-5F5D-4165E3424D38}"/>
              </a:ext>
            </a:extLst>
          </p:cNvPr>
          <p:cNvSpPr/>
          <p:nvPr/>
        </p:nvSpPr>
        <p:spPr>
          <a:xfrm>
            <a:off x="6996701" y="5633089"/>
            <a:ext cx="1398999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(Fold4)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F47BA1-C5A8-0702-8224-DFDD07CD48C7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6273936" y="2756758"/>
            <a:ext cx="722765" cy="93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B758BD-2308-6EEE-1EB2-ADA2E5AE696F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6273936" y="2756758"/>
            <a:ext cx="722765" cy="1147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563CEF-69D9-A55E-DEDD-2468C99946F1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6273936" y="2756758"/>
            <a:ext cx="722765" cy="2199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65A363-4762-0C99-8A73-9D6BBE35F6C1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6273936" y="2756758"/>
            <a:ext cx="722765" cy="3251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1B459ED-6A74-6FC3-8822-1D5C7F11ABA7}"/>
              </a:ext>
            </a:extLst>
          </p:cNvPr>
          <p:cNvSpPr/>
          <p:nvPr/>
        </p:nvSpPr>
        <p:spPr>
          <a:xfrm>
            <a:off x="8965058" y="2249933"/>
            <a:ext cx="908407" cy="330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</a:t>
            </a:r>
          </a:p>
          <a:p>
            <a:pPr algn="ctr"/>
            <a:r>
              <a:rPr lang="en-US" dirty="0"/>
              <a:t>voting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65E5AD-870D-FC00-C576-96752AA8604B}"/>
              </a:ext>
            </a:extLst>
          </p:cNvPr>
          <p:cNvCxnSpPr>
            <a:cxnSpLocks/>
            <a:stCxn id="28" idx="3"/>
            <a:endCxn id="46" idx="1"/>
          </p:cNvCxnSpPr>
          <p:nvPr/>
        </p:nvCxnSpPr>
        <p:spPr>
          <a:xfrm>
            <a:off x="8395701" y="1795285"/>
            <a:ext cx="569357" cy="21092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D0AF9C-9E64-BAED-6C9F-2902AB2B8320}"/>
              </a:ext>
            </a:extLst>
          </p:cNvPr>
          <p:cNvCxnSpPr>
            <a:cxnSpLocks/>
            <a:stCxn id="29" idx="3"/>
            <a:endCxn id="46" idx="1"/>
          </p:cNvCxnSpPr>
          <p:nvPr/>
        </p:nvCxnSpPr>
        <p:spPr>
          <a:xfrm>
            <a:off x="8395700" y="2849899"/>
            <a:ext cx="569358" cy="1054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DDF623-44FE-F1CC-C8CB-6C64BCB6F63B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8395700" y="3904513"/>
            <a:ext cx="5693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2D09A9-DD6E-B019-1FCA-586290C1FC4E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 flipV="1">
            <a:off x="8395700" y="3904513"/>
            <a:ext cx="569358" cy="1052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0732E53-F433-1F61-EDB3-015B515000E4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 flipV="1">
            <a:off x="8395700" y="3904513"/>
            <a:ext cx="569358" cy="2104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777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E02B-957C-0428-62C1-4E055388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understand of eval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810C9-ADEE-D277-F721-0282F4042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0710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Brier Score = </a:t>
                </a:r>
                <a:r>
                  <a:rPr lang="en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K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810C9-ADEE-D277-F721-0282F4042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07103" cy="4351338"/>
              </a:xfrm>
              <a:blipFill>
                <a:blip r:embed="rId3"/>
                <a:stretch>
                  <a:fillRect l="-2755" t="-1046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E9BBB0-773F-74E4-A171-0B1C0F4D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72" t="60295" r="30029" b="15198"/>
          <a:stretch/>
        </p:blipFill>
        <p:spPr>
          <a:xfrm>
            <a:off x="838200" y="2794570"/>
            <a:ext cx="2148336" cy="1952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0BB16-505E-5DFF-8CEA-3BA91B410DA7}"/>
              </a:ext>
            </a:extLst>
          </p:cNvPr>
          <p:cNvSpPr txBox="1"/>
          <p:nvPr/>
        </p:nvSpPr>
        <p:spPr>
          <a:xfrm>
            <a:off x="348345" y="5095982"/>
            <a:ext cx="5276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y의</a:t>
            </a:r>
            <a:r>
              <a:rPr lang="en-US" dirty="0"/>
              <a:t> </a:t>
            </a:r>
            <a:r>
              <a:rPr lang="en-US" dirty="0" err="1"/>
              <a:t>값은</a:t>
            </a:r>
            <a:r>
              <a:rPr 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r>
              <a:rPr lang="en-US" dirty="0" err="1"/>
              <a:t>모델의</a:t>
            </a:r>
            <a:r>
              <a:rPr lang="en-US" dirty="0"/>
              <a:t> </a:t>
            </a:r>
            <a:r>
              <a:rPr lang="en-US" dirty="0" err="1"/>
              <a:t>accuracy가</a:t>
            </a:r>
            <a:r>
              <a:rPr lang="en-US" dirty="0"/>
              <a:t> </a:t>
            </a:r>
            <a:r>
              <a:rPr lang="en-US" dirty="0" err="1"/>
              <a:t>낮을</a:t>
            </a:r>
            <a:r>
              <a:rPr lang="en-US" dirty="0"/>
              <a:t> </a:t>
            </a:r>
            <a:r>
              <a:rPr lang="en-US" dirty="0" err="1"/>
              <a:t>때</a:t>
            </a:r>
            <a:r>
              <a:rPr lang="en-US" altLang="ko-KR" dirty="0"/>
              <a:t>,</a:t>
            </a:r>
            <a:r>
              <a:rPr lang="en-US" dirty="0"/>
              <a:t> </a:t>
            </a:r>
            <a:r>
              <a:rPr lang="en-US" dirty="0" err="1"/>
              <a:t>model의</a:t>
            </a:r>
            <a:r>
              <a:rPr lang="en-US" dirty="0"/>
              <a:t> confidenc</a:t>
            </a:r>
            <a:r>
              <a:rPr lang="en-US" altLang="ko-KR" dirty="0"/>
              <a:t>e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낮춰주면 일반적으로 더 좋은 </a:t>
            </a:r>
            <a:r>
              <a:rPr lang="en-US" altLang="ko-KR" dirty="0"/>
              <a:t>score</a:t>
            </a:r>
            <a:r>
              <a:rPr lang="ko-KR" altLang="en-US" dirty="0"/>
              <a:t>을 얻게 됨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47AC03-A858-9F4F-7DD8-D69945A3091E}"/>
              </a:ext>
            </a:extLst>
          </p:cNvPr>
          <p:cNvSpPr txBox="1">
            <a:spLocks/>
          </p:cNvSpPr>
          <p:nvPr/>
        </p:nvSpPr>
        <p:spPr>
          <a:xfrm>
            <a:off x="5935158" y="1825625"/>
            <a:ext cx="59084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ECE(Expected Calibration Error)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KR" dirty="0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EE2CF31-69F3-9E90-1BA0-E85F91673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158" y="2312099"/>
            <a:ext cx="3947065" cy="2598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A3C521-1BEB-E90B-01D6-2CC6EBE0447A}"/>
              </a:ext>
            </a:extLst>
          </p:cNvPr>
          <p:cNvSpPr txBox="1"/>
          <p:nvPr/>
        </p:nvSpPr>
        <p:spPr>
          <a:xfrm>
            <a:off x="5935158" y="5095982"/>
            <a:ext cx="59096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accuracy와 평균 예측 확률이 같다면 해당 score은 </a:t>
            </a:r>
            <a:r>
              <a:rPr lang="en-US" altLang="ko-KR" dirty="0"/>
              <a:t>0</a:t>
            </a:r>
            <a:r>
              <a:rPr lang="ko-KR" altLang="en-US" dirty="0"/>
              <a:t>이 됨</a:t>
            </a:r>
            <a:r>
              <a:rPr lang="en-US" altLang="ko-KR" dirty="0"/>
              <a:t>.</a:t>
            </a:r>
          </a:p>
          <a:p>
            <a:r>
              <a:rPr lang="en-KR" dirty="0"/>
              <a:t>양성 샘플 비율과 비슷한 확률을 가진다면 일반적으로</a:t>
            </a:r>
          </a:p>
          <a:p>
            <a:r>
              <a:rPr lang="en-KR" dirty="0"/>
              <a:t>좋은 score을 얻게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주로 </a:t>
            </a:r>
            <a:r>
              <a:rPr lang="en-US" altLang="ko-KR" sz="1200" dirty="0"/>
              <a:t>calibration</a:t>
            </a:r>
            <a:r>
              <a:rPr lang="ko-KR" altLang="en-US" sz="1200" dirty="0"/>
              <a:t>이 얼마나 잘 되었는지 평가하는 지표</a:t>
            </a:r>
            <a:r>
              <a:rPr lang="en-US" altLang="ko-KR" sz="1200" dirty="0"/>
              <a:t>)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390976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7675-3493-6439-A18C-8BE4480A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Output of unlabeled data</a:t>
            </a:r>
          </a:p>
        </p:txBody>
      </p:sp>
      <p:pic>
        <p:nvPicPr>
          <p:cNvPr id="5" name="Content Placeholder 4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5705C32-E89E-BFCC-1D35-97BA7555F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7592" y="3429000"/>
            <a:ext cx="2264349" cy="2300008"/>
          </a:xfrm>
        </p:spPr>
      </p:pic>
      <p:pic>
        <p:nvPicPr>
          <p:cNvPr id="7" name="Picture 6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F840AC16-F15C-D6D2-934D-FC3D41C19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365" y="4228526"/>
            <a:ext cx="2264349" cy="226434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87EF99-D26C-5698-BC03-34F5243B5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556" y="3429000"/>
            <a:ext cx="2246658" cy="2264348"/>
          </a:xfrm>
          <a:prstGeom prst="rect">
            <a:avLst/>
          </a:prstGeom>
        </p:spPr>
      </p:pic>
      <p:pic>
        <p:nvPicPr>
          <p:cNvPr id="11" name="Picture 10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D41B027-85B4-D293-B9AD-25FE9E048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368" y="4228526"/>
            <a:ext cx="2282038" cy="2282038"/>
          </a:xfrm>
          <a:prstGeom prst="rect">
            <a:avLst/>
          </a:prstGeom>
        </p:spPr>
      </p:pic>
      <p:pic>
        <p:nvPicPr>
          <p:cNvPr id="13" name="Picture 12" descr="A white background with black numbers&#10;&#10;Description automatically generated">
            <a:extLst>
              <a:ext uri="{FF2B5EF4-FFF2-40B4-BE49-F238E27FC236}">
                <a16:creationId xmlns:a16="http://schemas.microsoft.com/office/drawing/2014/main" id="{4ABC8DEB-8957-77ED-413D-6D097AF10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098" y="3429000"/>
            <a:ext cx="2264348" cy="22643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1436EA-A968-4430-9B76-2B894EB6D7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Confidence가 너무 높다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9CD70-EA54-1060-4893-EBBA34BF56AF}"/>
              </a:ext>
            </a:extLst>
          </p:cNvPr>
          <p:cNvSpPr txBox="1"/>
          <p:nvPr/>
        </p:nvSpPr>
        <p:spPr>
          <a:xfrm>
            <a:off x="253520" y="3059668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old0</a:t>
            </a:r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1F6ED-C6A9-F3F2-F88C-EA0CFB310315}"/>
              </a:ext>
            </a:extLst>
          </p:cNvPr>
          <p:cNvSpPr txBox="1"/>
          <p:nvPr/>
        </p:nvSpPr>
        <p:spPr>
          <a:xfrm>
            <a:off x="2607324" y="3859194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old1</a:t>
            </a:r>
            <a:endParaRPr lang="en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0DBE1-7405-D0B6-5316-8B24D6A12384}"/>
              </a:ext>
            </a:extLst>
          </p:cNvPr>
          <p:cNvSpPr txBox="1"/>
          <p:nvPr/>
        </p:nvSpPr>
        <p:spPr>
          <a:xfrm>
            <a:off x="4905556" y="3059668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old2</a:t>
            </a:r>
            <a:endParaRPr lang="en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8A6E3C-21E8-0E09-5530-DB10D8EB9017}"/>
              </a:ext>
            </a:extLst>
          </p:cNvPr>
          <p:cNvSpPr txBox="1"/>
          <p:nvPr/>
        </p:nvSpPr>
        <p:spPr>
          <a:xfrm>
            <a:off x="7200364" y="3859194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old3</a:t>
            </a:r>
            <a:endParaRPr lang="en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DEC99-4AA1-89E6-B6A3-FA8E68FD24C4}"/>
              </a:ext>
            </a:extLst>
          </p:cNvPr>
          <p:cNvSpPr txBox="1"/>
          <p:nvPr/>
        </p:nvSpPr>
        <p:spPr>
          <a:xfrm>
            <a:off x="9543324" y="3059668"/>
            <a:ext cx="68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old4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16968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3980-8381-FCFD-CA22-2C621D63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Postprocessing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66935-5D88-C107-6F3C-72997153A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normalize</a:t>
            </a:r>
          </a:p>
        </p:txBody>
      </p:sp>
      <p:pic>
        <p:nvPicPr>
          <p:cNvPr id="7" name="Picture 6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1E294D6C-4A22-F462-FCD5-84E105773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317750"/>
            <a:ext cx="7808765" cy="1325562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952D0E7-9812-CB05-7064-8D60B48C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873192"/>
            <a:ext cx="9564369" cy="143870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A3A582-AB18-344F-09F5-1624E2148F55}"/>
              </a:ext>
            </a:extLst>
          </p:cNvPr>
          <p:cNvSpPr txBox="1">
            <a:spLocks/>
          </p:cNvSpPr>
          <p:nvPr/>
        </p:nvSpPr>
        <p:spPr>
          <a:xfrm>
            <a:off x="838198" y="4377604"/>
            <a:ext cx="4260273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temperature_scaling</a:t>
            </a:r>
          </a:p>
        </p:txBody>
      </p:sp>
    </p:spTree>
    <p:extLst>
      <p:ext uri="{BB962C8B-B14F-4D97-AF65-F5344CB8AC3E}">
        <p14:creationId xmlns:p14="http://schemas.microsoft.com/office/powerpoint/2010/main" val="2895440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E056-81BA-8DBD-8B9A-2339A220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Last model structure(Inference) </a:t>
            </a:r>
            <a:r>
              <a:rPr lang="en-US" altLang="ko-KR" dirty="0"/>
              <a:t>- modify</a:t>
            </a:r>
            <a:endParaRPr lang="en-KR" dirty="0"/>
          </a:p>
        </p:txBody>
      </p:sp>
      <p:pic>
        <p:nvPicPr>
          <p:cNvPr id="5" name="Graphic 4" descr="Voice outline">
            <a:extLst>
              <a:ext uri="{FF2B5EF4-FFF2-40B4-BE49-F238E27FC236}">
                <a16:creationId xmlns:a16="http://schemas.microsoft.com/office/drawing/2014/main" id="{F0041122-4122-32CB-F02F-22C48FBC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590" y="3156735"/>
            <a:ext cx="1398999" cy="139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FFA68-4655-BF47-9DBF-8ED54DD359CA}"/>
              </a:ext>
            </a:extLst>
          </p:cNvPr>
          <p:cNvSpPr txBox="1"/>
          <p:nvPr/>
        </p:nvSpPr>
        <p:spPr>
          <a:xfrm>
            <a:off x="474668" y="437106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speech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E2D980-7C0F-90B4-B7DD-E3E1A7C45A72}"/>
              </a:ext>
            </a:extLst>
          </p:cNvPr>
          <p:cNvCxnSpPr>
            <a:cxnSpLocks/>
          </p:cNvCxnSpPr>
          <p:nvPr/>
        </p:nvCxnSpPr>
        <p:spPr>
          <a:xfrm>
            <a:off x="1746606" y="3856234"/>
            <a:ext cx="575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EE972A9-803B-F2D9-5EF9-85BEC083A6E6}"/>
              </a:ext>
            </a:extLst>
          </p:cNvPr>
          <p:cNvSpPr/>
          <p:nvPr/>
        </p:nvSpPr>
        <p:spPr>
          <a:xfrm>
            <a:off x="2321959" y="2201654"/>
            <a:ext cx="1398999" cy="330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pyannote</a:t>
            </a:r>
            <a:endParaRPr lang="en-US" dirty="0"/>
          </a:p>
          <a:p>
            <a:pPr algn="ctr"/>
            <a:r>
              <a:rPr lang="en-US" dirty="0"/>
              <a:t>speaker-</a:t>
            </a:r>
            <a:r>
              <a:rPr lang="en-US" dirty="0" err="1"/>
              <a:t>diarization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1BC196-6488-F962-7DCB-9ED460886FFE}"/>
              </a:ext>
            </a:extLst>
          </p:cNvPr>
          <p:cNvCxnSpPr>
            <a:cxnSpLocks/>
          </p:cNvCxnSpPr>
          <p:nvPr/>
        </p:nvCxnSpPr>
        <p:spPr>
          <a:xfrm>
            <a:off x="3720958" y="3878494"/>
            <a:ext cx="928450" cy="10736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CC60B0-3950-3840-C062-92A70FDF4B9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720958" y="2957271"/>
            <a:ext cx="928450" cy="898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7A6CF1D-F30E-CF5C-A8C7-D0E091318FE6}"/>
              </a:ext>
            </a:extLst>
          </p:cNvPr>
          <p:cNvSpPr/>
          <p:nvPr/>
        </p:nvSpPr>
        <p:spPr>
          <a:xfrm>
            <a:off x="4669453" y="2201654"/>
            <a:ext cx="1239923" cy="11718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</a:t>
            </a:r>
          </a:p>
          <a:p>
            <a:pPr algn="ctr"/>
            <a:r>
              <a:rPr lang="en-US" dirty="0"/>
              <a:t>rate</a:t>
            </a:r>
          </a:p>
          <a:p>
            <a:pPr algn="ctr"/>
            <a:r>
              <a:rPr lang="en-US" dirty="0"/>
              <a:t>16000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43DF8-0D16-4181-F439-2A228E69A08A}"/>
              </a:ext>
            </a:extLst>
          </p:cNvPr>
          <p:cNvSpPr txBox="1"/>
          <p:nvPr/>
        </p:nvSpPr>
        <p:spPr>
          <a:xfrm>
            <a:off x="3932404" y="442718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57BC5C-2991-4068-73D7-166555FF0963}"/>
              </a:ext>
            </a:extLst>
          </p:cNvPr>
          <p:cNvSpPr txBox="1"/>
          <p:nvPr/>
        </p:nvSpPr>
        <p:spPr>
          <a:xfrm>
            <a:off x="3720958" y="303742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else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4E453-A06C-BFAA-15F5-4FBDF1E5EAEA}"/>
              </a:ext>
            </a:extLst>
          </p:cNvPr>
          <p:cNvSpPr txBox="1"/>
          <p:nvPr/>
        </p:nvSpPr>
        <p:spPr>
          <a:xfrm>
            <a:off x="4610024" y="4990507"/>
            <a:ext cx="88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 : 0</a:t>
            </a:r>
          </a:p>
          <a:p>
            <a:r>
              <a:rPr lang="en-KR" dirty="0"/>
              <a:t>real : 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FB29A5-DAC5-0B34-A427-76B76ED3A294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 flipV="1">
            <a:off x="5909376" y="1826108"/>
            <a:ext cx="451522" cy="961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2F72D8-9240-380E-B8C6-3E6AC9FEDA8D}"/>
              </a:ext>
            </a:extLst>
          </p:cNvPr>
          <p:cNvSpPr/>
          <p:nvPr/>
        </p:nvSpPr>
        <p:spPr>
          <a:xfrm>
            <a:off x="6360898" y="1450562"/>
            <a:ext cx="965772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(Fold0)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7417954-3479-6667-CAD0-F232A75051AD}"/>
              </a:ext>
            </a:extLst>
          </p:cNvPr>
          <p:cNvSpPr/>
          <p:nvPr/>
        </p:nvSpPr>
        <p:spPr>
          <a:xfrm>
            <a:off x="6360897" y="2505176"/>
            <a:ext cx="965772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(Fold1)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DBEFBAF-A97E-79CF-6600-C02DEC79E7FE}"/>
              </a:ext>
            </a:extLst>
          </p:cNvPr>
          <p:cNvSpPr/>
          <p:nvPr/>
        </p:nvSpPr>
        <p:spPr>
          <a:xfrm>
            <a:off x="6360897" y="3559790"/>
            <a:ext cx="965772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(Fold2)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F1D6C0B-C858-1EF0-3912-0EF7424266FA}"/>
              </a:ext>
            </a:extLst>
          </p:cNvPr>
          <p:cNvSpPr/>
          <p:nvPr/>
        </p:nvSpPr>
        <p:spPr>
          <a:xfrm>
            <a:off x="6360897" y="4611851"/>
            <a:ext cx="965772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(Fold3)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FBBF697-0A0D-8715-5F5D-4165E3424D38}"/>
              </a:ext>
            </a:extLst>
          </p:cNvPr>
          <p:cNvSpPr/>
          <p:nvPr/>
        </p:nvSpPr>
        <p:spPr>
          <a:xfrm>
            <a:off x="6360897" y="5663912"/>
            <a:ext cx="965772" cy="7510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AASIST</a:t>
            </a:r>
          </a:p>
          <a:p>
            <a:pPr algn="ctr"/>
            <a:r>
              <a:rPr lang="en-US" dirty="0"/>
              <a:t>(Fold4)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F47BA1-C5A8-0702-8224-DFDD07CD48C7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>
            <a:off x="5909376" y="2787581"/>
            <a:ext cx="451521" cy="931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B758BD-2308-6EEE-1EB2-ADA2E5AE696F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>
            <a:off x="5909376" y="2787581"/>
            <a:ext cx="451521" cy="1147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563CEF-69D9-A55E-DEDD-2468C99946F1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5909376" y="2787581"/>
            <a:ext cx="451521" cy="21998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65A363-4762-0C99-8A73-9D6BBE35F6C1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5909376" y="2787581"/>
            <a:ext cx="451521" cy="3251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1B459ED-6A74-6FC3-8822-1D5C7F11ABA7}"/>
              </a:ext>
            </a:extLst>
          </p:cNvPr>
          <p:cNvSpPr/>
          <p:nvPr/>
        </p:nvSpPr>
        <p:spPr>
          <a:xfrm>
            <a:off x="7793802" y="2280756"/>
            <a:ext cx="867311" cy="33091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</a:t>
            </a:r>
          </a:p>
          <a:p>
            <a:pPr algn="ctr"/>
            <a:r>
              <a:rPr lang="en-US" dirty="0"/>
              <a:t>voting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65E5AD-870D-FC00-C576-96752AA8604B}"/>
              </a:ext>
            </a:extLst>
          </p:cNvPr>
          <p:cNvCxnSpPr>
            <a:cxnSpLocks/>
            <a:stCxn id="28" idx="3"/>
            <a:endCxn id="46" idx="1"/>
          </p:cNvCxnSpPr>
          <p:nvPr/>
        </p:nvCxnSpPr>
        <p:spPr>
          <a:xfrm>
            <a:off x="7326670" y="1826108"/>
            <a:ext cx="467132" cy="21092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0D0AF9C-9E64-BAED-6C9F-2902AB2B8320}"/>
              </a:ext>
            </a:extLst>
          </p:cNvPr>
          <p:cNvCxnSpPr>
            <a:cxnSpLocks/>
            <a:stCxn id="29" idx="3"/>
            <a:endCxn id="46" idx="1"/>
          </p:cNvCxnSpPr>
          <p:nvPr/>
        </p:nvCxnSpPr>
        <p:spPr>
          <a:xfrm>
            <a:off x="7326669" y="2880722"/>
            <a:ext cx="467133" cy="1054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DDF623-44FE-F1CC-C8CB-6C64BCB6F63B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7326669" y="3935336"/>
            <a:ext cx="467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2D09A9-DD6E-B019-1FCA-586290C1FC4E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 flipV="1">
            <a:off x="7326669" y="3935336"/>
            <a:ext cx="467133" cy="1052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0732E53-F433-1F61-EDB3-015B515000E4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 flipV="1">
            <a:off x="7326669" y="3935336"/>
            <a:ext cx="467133" cy="21041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90BC6-448A-190E-FBEC-6253056E6726}"/>
              </a:ext>
            </a:extLst>
          </p:cNvPr>
          <p:cNvSpPr/>
          <p:nvPr/>
        </p:nvSpPr>
        <p:spPr>
          <a:xfrm>
            <a:off x="8916759" y="2306844"/>
            <a:ext cx="1528633" cy="1066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 == 1</a:t>
            </a:r>
          </a:p>
          <a:p>
            <a:pPr algn="ctr"/>
            <a:r>
              <a:rPr lang="en-US" dirty="0"/>
              <a:t>normalize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0B564-DC5F-B440-63C3-3E54AD14043A}"/>
              </a:ext>
            </a:extLst>
          </p:cNvPr>
          <p:cNvCxnSpPr>
            <a:cxnSpLocks/>
          </p:cNvCxnSpPr>
          <p:nvPr/>
        </p:nvCxnSpPr>
        <p:spPr>
          <a:xfrm flipV="1">
            <a:off x="8673604" y="2832905"/>
            <a:ext cx="243156" cy="1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268694E-B5C3-4789-564B-A257C821AE22}"/>
              </a:ext>
            </a:extLst>
          </p:cNvPr>
          <p:cNvSpPr/>
          <p:nvPr/>
        </p:nvSpPr>
        <p:spPr>
          <a:xfrm>
            <a:off x="8916760" y="4523252"/>
            <a:ext cx="1528634" cy="10666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s == 2</a:t>
            </a:r>
          </a:p>
          <a:p>
            <a:pPr algn="ctr"/>
            <a:r>
              <a:rPr lang="en-US" dirty="0" err="1"/>
              <a:t>temperaturescaling</a:t>
            </a:r>
            <a:r>
              <a:rPr lang="en-US" dirty="0"/>
              <a:t> * 4/3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88F86D-56A7-E392-1B58-A0B8811F01FC}"/>
              </a:ext>
            </a:extLst>
          </p:cNvPr>
          <p:cNvCxnSpPr>
            <a:cxnSpLocks/>
          </p:cNvCxnSpPr>
          <p:nvPr/>
        </p:nvCxnSpPr>
        <p:spPr>
          <a:xfrm>
            <a:off x="8673604" y="5049057"/>
            <a:ext cx="243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592A4F-55B7-8E9F-8FB0-22459E7D9C6E}"/>
              </a:ext>
            </a:extLst>
          </p:cNvPr>
          <p:cNvCxnSpPr>
            <a:cxnSpLocks/>
          </p:cNvCxnSpPr>
          <p:nvPr/>
        </p:nvCxnSpPr>
        <p:spPr>
          <a:xfrm flipV="1">
            <a:off x="10457882" y="2840176"/>
            <a:ext cx="243156" cy="12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B6AB10E-154F-DA96-2FD7-1DA2963C6418}"/>
              </a:ext>
            </a:extLst>
          </p:cNvPr>
          <p:cNvCxnSpPr>
            <a:cxnSpLocks/>
          </p:cNvCxnSpPr>
          <p:nvPr/>
        </p:nvCxnSpPr>
        <p:spPr>
          <a:xfrm>
            <a:off x="10445392" y="5129538"/>
            <a:ext cx="243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8F1324F-1E2F-01E5-118B-2687B027B04E}"/>
                  </a:ext>
                </a:extLst>
              </p:cNvPr>
              <p:cNvSpPr/>
              <p:nvPr/>
            </p:nvSpPr>
            <p:spPr>
              <a:xfrm>
                <a:off x="10701038" y="2317135"/>
                <a:ext cx="1256372" cy="10666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+0.5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C8F1324F-1E2F-01E5-118B-2687B027B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038" y="2317135"/>
                <a:ext cx="1256372" cy="106666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BFB53A98-5AFD-4609-336C-B6E48D8C0897}"/>
                  </a:ext>
                </a:extLst>
              </p:cNvPr>
              <p:cNvSpPr/>
              <p:nvPr/>
            </p:nvSpPr>
            <p:spPr>
              <a:xfrm>
                <a:off x="10688548" y="4533287"/>
                <a:ext cx="1256372" cy="10666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BFB53A98-5AFD-4609-336C-B6E48D8C0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548" y="4533287"/>
                <a:ext cx="1256372" cy="106666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689E7E78-AEA8-8EB9-90D3-38EBA35DCF1B}"/>
              </a:ext>
            </a:extLst>
          </p:cNvPr>
          <p:cNvSpPr txBox="1"/>
          <p:nvPr/>
        </p:nvSpPr>
        <p:spPr>
          <a:xfrm>
            <a:off x="9183437" y="6308209"/>
            <a:ext cx="279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 = the number of speaker </a:t>
            </a:r>
          </a:p>
        </p:txBody>
      </p:sp>
    </p:spTree>
    <p:extLst>
      <p:ext uri="{BB962C8B-B14F-4D97-AF65-F5344CB8AC3E}">
        <p14:creationId xmlns:p14="http://schemas.microsoft.com/office/powerpoint/2010/main" val="3909783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785-6688-D43E-D21A-1141022B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Deployment</a:t>
            </a:r>
          </a:p>
        </p:txBody>
      </p:sp>
      <p:pic>
        <p:nvPicPr>
          <p:cNvPr id="6" name="Picture 5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9CEAA058-7AF2-52E1-A727-17279DA8E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31" b="21650"/>
          <a:stretch/>
        </p:blipFill>
        <p:spPr>
          <a:xfrm>
            <a:off x="63435" y="2057558"/>
            <a:ext cx="3873278" cy="226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2A5D-EAD1-D59B-6054-6B9ECDA3D8C1}"/>
              </a:ext>
            </a:extLst>
          </p:cNvPr>
          <p:cNvSpPr txBox="1"/>
          <p:nvPr/>
        </p:nvSpPr>
        <p:spPr>
          <a:xfrm>
            <a:off x="132053" y="4531067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o</a:t>
            </a:r>
            <a:r>
              <a:rPr lang="en-KR" altLang="ko-KR" sz="1000" dirty="0"/>
              <a:t>nfido Identity Fraud Report 2024</a:t>
            </a:r>
          </a:p>
          <a:p>
            <a:r>
              <a:rPr lang="en-US" sz="1000" dirty="0">
                <a:hlinkClick r:id="rId4"/>
              </a:rPr>
              <a:t>https://onfido.com/landing/identity-fraud-report/</a:t>
            </a:r>
            <a:endParaRPr lang="en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B7E69-3C2F-D405-9978-741488FDA271}"/>
              </a:ext>
            </a:extLst>
          </p:cNvPr>
          <p:cNvSpPr txBox="1"/>
          <p:nvPr/>
        </p:nvSpPr>
        <p:spPr>
          <a:xfrm>
            <a:off x="132053" y="5475677"/>
            <a:ext cx="3793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저희의</a:t>
            </a:r>
            <a:r>
              <a:rPr lang="en-US" sz="2000" dirty="0"/>
              <a:t> </a:t>
            </a:r>
            <a:r>
              <a:rPr lang="en-US" sz="2000" dirty="0" err="1"/>
              <a:t>모델은</a:t>
            </a:r>
            <a:r>
              <a:rPr lang="en-US" sz="2000" dirty="0"/>
              <a:t> </a:t>
            </a:r>
            <a:r>
              <a:rPr lang="en-US" sz="2000" dirty="0" err="1"/>
              <a:t>시간이</a:t>
            </a:r>
            <a:r>
              <a:rPr lang="en-US" sz="2000" dirty="0"/>
              <a:t> </a:t>
            </a:r>
            <a:r>
              <a:rPr lang="en-US" sz="2000" dirty="0" err="1"/>
              <a:t>지남에</a:t>
            </a:r>
            <a:r>
              <a:rPr lang="en-US" sz="2000" dirty="0"/>
              <a:t> </a:t>
            </a:r>
            <a:r>
              <a:rPr lang="en-US" sz="2000" dirty="0" err="1"/>
              <a:t>따라</a:t>
            </a:r>
            <a:r>
              <a:rPr lang="en-US" sz="2000" dirty="0"/>
              <a:t> </a:t>
            </a:r>
            <a:r>
              <a:rPr lang="en-US" sz="2000" dirty="0" err="1"/>
              <a:t>더욱</a:t>
            </a:r>
            <a:r>
              <a:rPr lang="en-US" sz="2000" dirty="0"/>
              <a:t> </a:t>
            </a:r>
            <a:r>
              <a:rPr lang="en-US" sz="2000" dirty="0" err="1"/>
              <a:t>많아질</a:t>
            </a:r>
            <a:r>
              <a:rPr lang="en-US" sz="2000" dirty="0"/>
              <a:t> deepfake </a:t>
            </a:r>
            <a:r>
              <a:rPr lang="en-US" sz="2000" dirty="0" err="1"/>
              <a:t>fraud를</a:t>
            </a:r>
            <a:r>
              <a:rPr lang="en-US" sz="2000" dirty="0"/>
              <a:t> </a:t>
            </a:r>
            <a:r>
              <a:rPr lang="en-US" sz="2000" dirty="0" err="1"/>
              <a:t>예방하게</a:t>
            </a:r>
            <a:r>
              <a:rPr lang="en-US" sz="2000" dirty="0"/>
              <a:t> </a:t>
            </a:r>
            <a:r>
              <a:rPr lang="en-US" sz="2000" dirty="0" err="1"/>
              <a:t>해주고</a:t>
            </a:r>
            <a:r>
              <a:rPr lang="en-US" altLang="ko-KR" sz="2000" dirty="0"/>
              <a:t>,</a:t>
            </a:r>
            <a:endParaRPr lang="en-KR" sz="2000" dirty="0"/>
          </a:p>
        </p:txBody>
      </p:sp>
      <p:pic>
        <p:nvPicPr>
          <p:cNvPr id="12" name="Picture 11" descr="A close-up of a screen&#10;&#10;Description automatically generated">
            <a:extLst>
              <a:ext uri="{FF2B5EF4-FFF2-40B4-BE49-F238E27FC236}">
                <a16:creationId xmlns:a16="http://schemas.microsoft.com/office/drawing/2014/main" id="{8CD80BF3-49F2-D47E-3FEA-ABE4A05E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597" y="3380854"/>
            <a:ext cx="4022648" cy="226274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C51B131-D272-7CEB-EBC5-6DC6A219C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999" y="2057558"/>
            <a:ext cx="4022648" cy="226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67C420-C16F-832B-461B-5AF60C2EE43F}"/>
              </a:ext>
            </a:extLst>
          </p:cNvPr>
          <p:cNvSpPr txBox="1"/>
          <p:nvPr/>
        </p:nvSpPr>
        <p:spPr>
          <a:xfrm>
            <a:off x="4052597" y="5868261"/>
            <a:ext cx="290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https://keepnetlabs.com/blog/deepfake-statistics-and-trends-about-cyber-threats-2024</a:t>
            </a:r>
            <a:endParaRPr lang="en-US" altLang="ko-KR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D8B58-5C52-AD7E-F54C-928FE4544028}"/>
              </a:ext>
            </a:extLst>
          </p:cNvPr>
          <p:cNvSpPr txBox="1"/>
          <p:nvPr/>
        </p:nvSpPr>
        <p:spPr>
          <a:xfrm>
            <a:off x="8123999" y="4531067"/>
            <a:ext cx="290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https://keepnetlabs.com/blog/deepfake-statistics-and-trends-about-cyber-threats-2024</a:t>
            </a:r>
            <a:endParaRPr lang="en-US" altLang="ko-KR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F2DE7-1731-7A07-1E52-35D729865FA2}"/>
              </a:ext>
            </a:extLst>
          </p:cNvPr>
          <p:cNvSpPr txBox="1"/>
          <p:nvPr/>
        </p:nvSpPr>
        <p:spPr>
          <a:xfrm>
            <a:off x="4112901" y="1690687"/>
            <a:ext cx="390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audio에</a:t>
            </a:r>
            <a:r>
              <a:rPr lang="en-US" sz="2000" dirty="0"/>
              <a:t> </a:t>
            </a:r>
            <a:r>
              <a:rPr lang="en-US" sz="2000" dirty="0" err="1"/>
              <a:t>deepfake가</a:t>
            </a:r>
            <a:r>
              <a:rPr lang="en-US" sz="2000" dirty="0"/>
              <a:t> </a:t>
            </a:r>
            <a:r>
              <a:rPr lang="en-US" sz="2000" dirty="0" err="1"/>
              <a:t>있는지</a:t>
            </a:r>
            <a:r>
              <a:rPr lang="en-US" sz="2000" dirty="0"/>
              <a:t> </a:t>
            </a:r>
            <a:r>
              <a:rPr lang="en-US" sz="2000" dirty="0" err="1"/>
              <a:t>없는지</a:t>
            </a:r>
            <a:r>
              <a:rPr lang="en-US" sz="2000" dirty="0"/>
              <a:t> </a:t>
            </a:r>
            <a:r>
              <a:rPr lang="en-US" sz="2000" dirty="0" err="1"/>
              <a:t>판단해</a:t>
            </a:r>
            <a:r>
              <a:rPr lang="en-US" sz="2000" dirty="0"/>
              <a:t> </a:t>
            </a:r>
            <a:r>
              <a:rPr lang="en-US" sz="2000" dirty="0" err="1"/>
              <a:t>사람들에게</a:t>
            </a:r>
            <a:r>
              <a:rPr lang="en-US" sz="2000" dirty="0"/>
              <a:t> </a:t>
            </a:r>
            <a:r>
              <a:rPr lang="en-US" sz="2000" dirty="0" err="1"/>
              <a:t>도움이</a:t>
            </a:r>
            <a:r>
              <a:rPr lang="en-US" sz="2000" dirty="0"/>
              <a:t> </a:t>
            </a:r>
            <a:r>
              <a:rPr lang="en-US" sz="2000" dirty="0" err="1"/>
              <a:t>될</a:t>
            </a:r>
            <a:r>
              <a:rPr lang="en-US" sz="2000" dirty="0"/>
              <a:t> </a:t>
            </a:r>
            <a:r>
              <a:rPr lang="en-US" sz="2000" dirty="0" err="1"/>
              <a:t>수</a:t>
            </a:r>
            <a:r>
              <a:rPr lang="en-US" sz="2000" dirty="0"/>
              <a:t> </a:t>
            </a:r>
            <a:r>
              <a:rPr lang="en-US" sz="2000" dirty="0" err="1"/>
              <a:t>있도록</a:t>
            </a:r>
            <a:r>
              <a:rPr lang="en-US" sz="2000" dirty="0"/>
              <a:t> </a:t>
            </a:r>
            <a:r>
              <a:rPr lang="en-US" sz="2000" dirty="0" err="1"/>
              <a:t>하고</a:t>
            </a:r>
            <a:r>
              <a:rPr lang="en-US" altLang="ko-KR" sz="2000" dirty="0"/>
              <a:t>, </a:t>
            </a:r>
            <a:endParaRPr lang="en-KR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652EB-601E-12E5-3592-2563C7168463}"/>
              </a:ext>
            </a:extLst>
          </p:cNvPr>
          <p:cNvSpPr/>
          <p:nvPr/>
        </p:nvSpPr>
        <p:spPr>
          <a:xfrm>
            <a:off x="3985590" y="1690688"/>
            <a:ext cx="45719" cy="4800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3BFEFD-FFDA-8669-E472-FD1F29082CC5}"/>
              </a:ext>
            </a:extLst>
          </p:cNvPr>
          <p:cNvSpPr/>
          <p:nvPr/>
        </p:nvSpPr>
        <p:spPr>
          <a:xfrm>
            <a:off x="8029404" y="1690687"/>
            <a:ext cx="45719" cy="4800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33A67-CF41-68FC-DB55-85A312854C95}"/>
              </a:ext>
            </a:extLst>
          </p:cNvPr>
          <p:cNvSpPr txBox="1"/>
          <p:nvPr/>
        </p:nvSpPr>
        <p:spPr>
          <a:xfrm>
            <a:off x="8096533" y="5432307"/>
            <a:ext cx="4022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deepfake audio</a:t>
            </a:r>
            <a:r>
              <a:rPr lang="ko-KR" altLang="en-US" sz="2000" dirty="0"/>
              <a:t>가 의심된다면 </a:t>
            </a:r>
            <a:r>
              <a:rPr lang="en-US" altLang="ko-KR" sz="2000" dirty="0"/>
              <a:t>deepfake</a:t>
            </a:r>
            <a:r>
              <a:rPr lang="ko-KR" altLang="en-US" sz="2000" dirty="0"/>
              <a:t>가 무엇이고 의심된다고 말해줄 수 있을 것입니다</a:t>
            </a:r>
            <a:r>
              <a:rPr lang="en-US" altLang="ko-KR" sz="2000" dirty="0"/>
              <a:t>.</a:t>
            </a:r>
            <a:endParaRPr lang="en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1915B-534A-38C3-3539-5D6D6F596B63}"/>
              </a:ext>
            </a:extLst>
          </p:cNvPr>
          <p:cNvSpPr txBox="1"/>
          <p:nvPr/>
        </p:nvSpPr>
        <p:spPr>
          <a:xfrm>
            <a:off x="7739158" y="378211"/>
            <a:ext cx="4407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sr = 16000</a:t>
            </a:r>
            <a:endParaRPr lang="en-US" dirty="0"/>
          </a:p>
          <a:p>
            <a:r>
              <a:rPr lang="en-US" altLang="ko-KR" dirty="0"/>
              <a:t>unsupervised learning(domain adaptation)</a:t>
            </a:r>
          </a:p>
          <a:p>
            <a:r>
              <a:rPr lang="en-US" dirty="0"/>
              <a:t>-&gt; </a:t>
            </a:r>
            <a:r>
              <a:rPr lang="en-US" dirty="0" err="1"/>
              <a:t>현업에서</a:t>
            </a:r>
            <a:r>
              <a:rPr lang="en-US" dirty="0"/>
              <a:t> </a:t>
            </a:r>
            <a:r>
              <a:rPr lang="en-US" dirty="0" err="1"/>
              <a:t>빠르게</a:t>
            </a:r>
            <a:r>
              <a:rPr lang="en-US" dirty="0"/>
              <a:t> </a:t>
            </a:r>
            <a:r>
              <a:rPr lang="en-US" dirty="0" err="1"/>
              <a:t>적용</a:t>
            </a:r>
            <a:r>
              <a:rPr lang="en-US" dirty="0"/>
              <a:t> </a:t>
            </a:r>
            <a:r>
              <a:rPr lang="en-US" dirty="0" err="1"/>
              <a:t>가능</a:t>
            </a:r>
            <a:r>
              <a:rPr lang="en-US" altLang="ko-KR" dirty="0"/>
              <a:t>, </a:t>
            </a:r>
            <a:r>
              <a:rPr lang="ko-KR" altLang="en-US" dirty="0"/>
              <a:t>일반화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052694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CB93EC7-EF80-47F1-E3C1-0CB67CCCA80E}"/>
              </a:ext>
            </a:extLst>
          </p:cNvPr>
          <p:cNvGrpSpPr/>
          <p:nvPr/>
        </p:nvGrpSpPr>
        <p:grpSpPr>
          <a:xfrm>
            <a:off x="3109420" y="1002394"/>
            <a:ext cx="5973159" cy="4853212"/>
            <a:chOff x="2789752" y="903519"/>
            <a:chExt cx="5973159" cy="48532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FB66679-4392-AD67-92AE-863E44CD92A5}"/>
                </a:ext>
              </a:extLst>
            </p:cNvPr>
            <p:cNvSpPr/>
            <p:nvPr/>
          </p:nvSpPr>
          <p:spPr>
            <a:xfrm>
              <a:off x="4962292" y="2665140"/>
              <a:ext cx="1628079" cy="116530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3000" dirty="0">
                  <a:solidFill>
                    <a:schemeClr val="tx1"/>
                  </a:solidFill>
                </a:rPr>
                <a:t>ADD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47CCA37-3115-A121-61A0-081C972C2185}"/>
                </a:ext>
              </a:extLst>
            </p:cNvPr>
            <p:cNvSpPr/>
            <p:nvPr/>
          </p:nvSpPr>
          <p:spPr>
            <a:xfrm>
              <a:off x="3289781" y="3962904"/>
              <a:ext cx="1584000" cy="10800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law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AD87D7-4FC6-AC5D-9348-95082FC4F608}"/>
                </a:ext>
              </a:extLst>
            </p:cNvPr>
            <p:cNvSpPr/>
            <p:nvPr/>
          </p:nvSpPr>
          <p:spPr>
            <a:xfrm>
              <a:off x="6678882" y="3963910"/>
              <a:ext cx="1584000" cy="10800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finance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0D9FD6-9543-2B34-57ED-C460A949F83E}"/>
                </a:ext>
              </a:extLst>
            </p:cNvPr>
            <p:cNvSpPr/>
            <p:nvPr/>
          </p:nvSpPr>
          <p:spPr>
            <a:xfrm>
              <a:off x="7178911" y="2707792"/>
              <a:ext cx="1584000" cy="1080000"/>
            </a:xfrm>
            <a:prstGeom prst="ellipse">
              <a:avLst/>
            </a:prstGeom>
            <a:solidFill>
              <a:srgbClr val="FFF7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enterprise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422172-40EC-2F24-901F-32A0BF85FEBB}"/>
                </a:ext>
              </a:extLst>
            </p:cNvPr>
            <p:cNvSpPr/>
            <p:nvPr/>
          </p:nvSpPr>
          <p:spPr>
            <a:xfrm>
              <a:off x="3289781" y="1419472"/>
              <a:ext cx="1584000" cy="10800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media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EE8F47C-6107-F1CE-E3D8-6167989BB9C1}"/>
                </a:ext>
              </a:extLst>
            </p:cNvPr>
            <p:cNvSpPr/>
            <p:nvPr/>
          </p:nvSpPr>
          <p:spPr>
            <a:xfrm>
              <a:off x="4991157" y="903519"/>
              <a:ext cx="1584000" cy="1080000"/>
            </a:xfrm>
            <a:prstGeom prst="ellipse">
              <a:avLst/>
            </a:prstGeom>
            <a:solidFill>
              <a:srgbClr val="FFC2B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education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B48E2A-AB7E-F16C-C7F8-E8429272E06C}"/>
                </a:ext>
              </a:extLst>
            </p:cNvPr>
            <p:cNvSpPr/>
            <p:nvPr/>
          </p:nvSpPr>
          <p:spPr>
            <a:xfrm>
              <a:off x="6685157" y="1417758"/>
              <a:ext cx="1584000" cy="1080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enter</a:t>
              </a:r>
            </a:p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tainment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2FACC8-927C-2D10-8972-D2B6C8A59CA2}"/>
                </a:ext>
              </a:extLst>
            </p:cNvPr>
            <p:cNvSpPr/>
            <p:nvPr/>
          </p:nvSpPr>
          <p:spPr>
            <a:xfrm>
              <a:off x="4984331" y="4676731"/>
              <a:ext cx="1584000" cy="1080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government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C61D7E-5CEA-7BF5-F043-3ADF0E089B60}"/>
                </a:ext>
              </a:extLst>
            </p:cNvPr>
            <p:cNvSpPr/>
            <p:nvPr/>
          </p:nvSpPr>
          <p:spPr>
            <a:xfrm>
              <a:off x="2789752" y="2707791"/>
              <a:ext cx="1584000" cy="1080000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400" dirty="0">
                  <a:solidFill>
                    <a:schemeClr val="tx1"/>
                  </a:solidFill>
                </a:rPr>
                <a:t>medical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8FD8EF-B3B4-63FB-68FD-6CA3B22B82B7}"/>
                </a:ext>
              </a:extLst>
            </p:cNvPr>
            <p:cNvCxnSpPr>
              <a:cxnSpLocks/>
              <a:stCxn id="10" idx="4"/>
              <a:endCxn id="4" idx="0"/>
            </p:cNvCxnSpPr>
            <p:nvPr/>
          </p:nvCxnSpPr>
          <p:spPr>
            <a:xfrm flipH="1">
              <a:off x="5776332" y="1983519"/>
              <a:ext cx="6825" cy="6816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D4827D-2554-C9E4-51B0-379907DC15FA}"/>
                </a:ext>
              </a:extLst>
            </p:cNvPr>
            <p:cNvCxnSpPr>
              <a:cxnSpLocks/>
              <a:stCxn id="11" idx="3"/>
              <a:endCxn id="4" idx="7"/>
            </p:cNvCxnSpPr>
            <p:nvPr/>
          </p:nvCxnSpPr>
          <p:spPr>
            <a:xfrm flipH="1">
              <a:off x="6351944" y="2339596"/>
              <a:ext cx="565184" cy="4961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C6D605-0E73-5A70-6BA0-2FF5C2471E51}"/>
                </a:ext>
              </a:extLst>
            </p:cNvPr>
            <p:cNvCxnSpPr>
              <a:cxnSpLocks/>
              <a:stCxn id="8" idx="2"/>
              <a:endCxn id="4" idx="6"/>
            </p:cNvCxnSpPr>
            <p:nvPr/>
          </p:nvCxnSpPr>
          <p:spPr>
            <a:xfrm flipH="1">
              <a:off x="6590371" y="3247792"/>
              <a:ext cx="5885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37AA50-D759-FE06-B7EE-4835F98B111C}"/>
                </a:ext>
              </a:extLst>
            </p:cNvPr>
            <p:cNvCxnSpPr>
              <a:cxnSpLocks/>
              <a:stCxn id="4" idx="1"/>
              <a:endCxn id="9" idx="5"/>
            </p:cNvCxnSpPr>
            <p:nvPr/>
          </p:nvCxnSpPr>
          <p:spPr>
            <a:xfrm flipH="1" flipV="1">
              <a:off x="4641810" y="2341310"/>
              <a:ext cx="558909" cy="4944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8AC8D6-AF36-F36D-A5E2-389705A00DB7}"/>
                </a:ext>
              </a:extLst>
            </p:cNvPr>
            <p:cNvCxnSpPr>
              <a:cxnSpLocks/>
              <a:stCxn id="4" idx="3"/>
              <a:endCxn id="6" idx="7"/>
            </p:cNvCxnSpPr>
            <p:nvPr/>
          </p:nvCxnSpPr>
          <p:spPr>
            <a:xfrm flipH="1">
              <a:off x="4641810" y="3659788"/>
              <a:ext cx="558909" cy="46127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045377-09F8-CBE7-9E1A-EDC3237A54DC}"/>
                </a:ext>
              </a:extLst>
            </p:cNvPr>
            <p:cNvCxnSpPr>
              <a:cxnSpLocks/>
              <a:stCxn id="4" idx="4"/>
              <a:endCxn id="12" idx="0"/>
            </p:cNvCxnSpPr>
            <p:nvPr/>
          </p:nvCxnSpPr>
          <p:spPr>
            <a:xfrm flipH="1">
              <a:off x="5776331" y="3830443"/>
              <a:ext cx="1" cy="8462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CC9D24-0CA9-105E-C972-37FFE9A4F0E1}"/>
                </a:ext>
              </a:extLst>
            </p:cNvPr>
            <p:cNvCxnSpPr>
              <a:cxnSpLocks/>
              <a:stCxn id="7" idx="1"/>
              <a:endCxn id="4" idx="5"/>
            </p:cNvCxnSpPr>
            <p:nvPr/>
          </p:nvCxnSpPr>
          <p:spPr>
            <a:xfrm flipH="1" flipV="1">
              <a:off x="6351944" y="3659788"/>
              <a:ext cx="558909" cy="4622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C3BA334-25E4-4125-C109-2504E44670F0}"/>
                </a:ext>
              </a:extLst>
            </p:cNvPr>
            <p:cNvCxnSpPr>
              <a:cxnSpLocks/>
              <a:stCxn id="4" idx="2"/>
              <a:endCxn id="13" idx="6"/>
            </p:cNvCxnSpPr>
            <p:nvPr/>
          </p:nvCxnSpPr>
          <p:spPr>
            <a:xfrm flipH="1" flipV="1">
              <a:off x="4373752" y="3247791"/>
              <a:ext cx="58854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CAB60EB-DC9B-3F78-B19F-DD55CB796CB5}"/>
              </a:ext>
            </a:extLst>
          </p:cNvPr>
          <p:cNvSpPr txBox="1"/>
          <p:nvPr/>
        </p:nvSpPr>
        <p:spPr>
          <a:xfrm>
            <a:off x="247856" y="765285"/>
            <a:ext cx="36535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가짜 뉴스 및 허위 정보 확산 방지</a:t>
            </a:r>
          </a:p>
          <a:p>
            <a:pPr marL="228600" indent="-228600">
              <a:buAutoNum type="arabicPeriod"/>
            </a:pPr>
            <a:r>
              <a:rPr lang="en-KR" sz="1200" dirty="0"/>
              <a:t>인터뷰 및 방송에서의 실제 발언과</a:t>
            </a:r>
            <a:br>
              <a:rPr lang="en-KR" sz="1200" dirty="0"/>
            </a:br>
            <a:r>
              <a:rPr lang="en-KR" sz="1200" dirty="0"/>
              <a:t>조작된 발언을 구분하여 신뢰성을 높임</a:t>
            </a:r>
          </a:p>
          <a:p>
            <a:pPr marL="228600" indent="-228600">
              <a:buAutoNum type="arabicPeriod"/>
            </a:pPr>
            <a:r>
              <a:rPr lang="en-KR" sz="1200" dirty="0"/>
              <a:t>소셜 미디어에서 사용자가 접하는 음성 메세지가</a:t>
            </a:r>
            <a:br>
              <a:rPr lang="en-KR" sz="1200" dirty="0"/>
            </a:br>
            <a:r>
              <a:rPr lang="en-KR" sz="1200" dirty="0"/>
              <a:t>조작되지 않음을 보장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D64C70-6CC9-A5D4-C025-E8682DF4E180}"/>
              </a:ext>
            </a:extLst>
          </p:cNvPr>
          <p:cNvSpPr txBox="1"/>
          <p:nvPr/>
        </p:nvSpPr>
        <p:spPr>
          <a:xfrm>
            <a:off x="3611201" y="174891"/>
            <a:ext cx="417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교수나 강사의 음성을 조작하여 잘못된 정보 전달 방지</a:t>
            </a:r>
          </a:p>
          <a:p>
            <a:pPr marL="228600" indent="-228600">
              <a:buAutoNum type="arabicPeriod"/>
            </a:pPr>
            <a:r>
              <a:rPr lang="en-KR" sz="1200" dirty="0"/>
              <a:t>연구나 학술 발표에서 사용되는 음성 자료의 진위를 확인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704E29-3A1C-D5E0-8C18-CB691A48751F}"/>
              </a:ext>
            </a:extLst>
          </p:cNvPr>
          <p:cNvSpPr txBox="1"/>
          <p:nvPr/>
        </p:nvSpPr>
        <p:spPr>
          <a:xfrm>
            <a:off x="7858762" y="765285"/>
            <a:ext cx="433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아티스트나 배우의 목소리를 조작한 불법 콘텐츠 배포 방지</a:t>
            </a:r>
          </a:p>
          <a:p>
            <a:pPr marL="228600" indent="-228600">
              <a:buAutoNum type="arabicPeriod"/>
            </a:pPr>
            <a:r>
              <a:rPr lang="en-KR" sz="1200" dirty="0"/>
              <a:t>팬들이 어떤 음성이 아티스트나 배우의 실제 발언인지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ko-KR" altLang="en-US" sz="1200" dirty="0"/>
              <a:t>혹은 조작된 발언인지 구분할 수 있게 </a:t>
            </a:r>
            <a:r>
              <a:rPr lang="ko-KR" altLang="en-US" sz="1200" dirty="0" err="1"/>
              <a:t>해줌</a:t>
            </a:r>
            <a:endParaRPr lang="en-KR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DB069E-36A0-076A-BA9D-B8230A2097A9}"/>
              </a:ext>
            </a:extLst>
          </p:cNvPr>
          <p:cNvSpPr txBox="1"/>
          <p:nvPr/>
        </p:nvSpPr>
        <p:spPr>
          <a:xfrm>
            <a:off x="9671119" y="3116512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음성을 통한 사용자 인증</a:t>
            </a:r>
            <a:br>
              <a:rPr lang="en-KR" sz="1200" dirty="0"/>
            </a:br>
            <a:r>
              <a:rPr lang="en-KR" sz="1200" dirty="0"/>
              <a:t>시스템에서 불법 접근을 방지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6C065D-C086-7C31-C872-13F10634D992}"/>
              </a:ext>
            </a:extLst>
          </p:cNvPr>
          <p:cNvSpPr txBox="1"/>
          <p:nvPr/>
        </p:nvSpPr>
        <p:spPr>
          <a:xfrm>
            <a:off x="7790550" y="5277752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음성 피싱 및 사기 전화를 식별하여 금융 거래의 안전을 확보</a:t>
            </a:r>
          </a:p>
          <a:p>
            <a:pPr marL="228600" indent="-228600">
              <a:buAutoNum type="arabicPeriod"/>
            </a:pPr>
            <a:r>
              <a:rPr lang="en-KR" sz="1200" dirty="0"/>
              <a:t>고객 서비스 센터에서 발생할 수 있는 음성 조작 방지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0C661F-760D-9C95-6053-D0A8392608A4}"/>
              </a:ext>
            </a:extLst>
          </p:cNvPr>
          <p:cNvSpPr txBox="1"/>
          <p:nvPr/>
        </p:nvSpPr>
        <p:spPr>
          <a:xfrm>
            <a:off x="4369017" y="6152694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정부나 공공기관의 발표가 조작되지 않았음을</a:t>
            </a:r>
            <a:br>
              <a:rPr lang="en-KR" sz="1200" dirty="0"/>
            </a:br>
            <a:r>
              <a:rPr lang="en-KR" sz="1200" dirty="0"/>
              <a:t>확인하여 공공의 신뢰를 유지</a:t>
            </a:r>
          </a:p>
          <a:p>
            <a:pPr marL="228600" indent="-228600">
              <a:buAutoNum type="arabicPeriod"/>
            </a:pPr>
            <a:endParaRPr lang="en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ABF5EC-13B5-C75C-3813-55A52909EC96}"/>
              </a:ext>
            </a:extLst>
          </p:cNvPr>
          <p:cNvSpPr txBox="1"/>
          <p:nvPr/>
        </p:nvSpPr>
        <p:spPr>
          <a:xfrm>
            <a:off x="320464" y="5277752"/>
            <a:ext cx="4641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범죄자가 음성 조작 기술을 이용해 허위 알리바이를 제공하거나</a:t>
            </a:r>
            <a:br>
              <a:rPr lang="en-KR" sz="1200" dirty="0"/>
            </a:br>
            <a:r>
              <a:rPr lang="en-KR" sz="1200" dirty="0"/>
              <a:t>협박 메세지를 남길 때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식별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오디오 증거의 신뢰성을 확보하여 공정한 재판을 보장</a:t>
            </a:r>
            <a:endParaRPr lang="en-KR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2A13008-055D-1D3B-AE59-F436BAEEA501}"/>
              </a:ext>
            </a:extLst>
          </p:cNvPr>
          <p:cNvSpPr txBox="1"/>
          <p:nvPr/>
        </p:nvSpPr>
        <p:spPr>
          <a:xfrm>
            <a:off x="50465" y="3105834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KR" sz="1200" dirty="0"/>
              <a:t>의사와 환자간의 통화 내용이 조작되지</a:t>
            </a:r>
            <a:br>
              <a:rPr lang="en-KR" sz="1200" dirty="0"/>
            </a:br>
            <a:r>
              <a:rPr lang="en-KR" sz="1200" dirty="0"/>
              <a:t>않았음을 확인하여 진료의 정확성을</a:t>
            </a:r>
            <a:br>
              <a:rPr lang="en-KR" sz="1200" dirty="0"/>
            </a:br>
            <a:r>
              <a:rPr lang="en-KR" sz="1200" dirty="0"/>
              <a:t>보장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FCC1CA-1A78-0EC7-D830-3AEEEFCA877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64044" y="1580247"/>
            <a:ext cx="177376" cy="96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BD3176F-D708-E3DE-4F00-2774DAC6A60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102825" y="636556"/>
            <a:ext cx="0" cy="3658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37D0F12-FB3E-7E74-FC98-BD1A9EF5ACE4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8356854" y="1411616"/>
            <a:ext cx="474912" cy="263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72F4620-EE66-1BB7-A115-114287380FF9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082579" y="3346666"/>
            <a:ext cx="40710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C95275-637D-8527-79C5-62A2E1208A1D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350579" y="4984623"/>
            <a:ext cx="342522" cy="2598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DEE1C1A-A58F-A0F0-7BDB-D17E62613E15}"/>
              </a:ext>
            </a:extLst>
          </p:cNvPr>
          <p:cNvCxnSpPr>
            <a:cxnSpLocks/>
            <a:stCxn id="12" idx="4"/>
            <a:endCxn id="69" idx="0"/>
          </p:cNvCxnSpPr>
          <p:nvPr/>
        </p:nvCxnSpPr>
        <p:spPr>
          <a:xfrm>
            <a:off x="6095999" y="5855606"/>
            <a:ext cx="6826" cy="297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734CC7-F3DD-19C3-8D6A-9EB97D5F3AF0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3421082" y="4983617"/>
            <a:ext cx="420338" cy="294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7E952CD-424B-414A-D628-CD07EBF79CA8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926143" y="3346666"/>
            <a:ext cx="1832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7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6215-FC13-0CDA-1F99-439ED081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F82AE-60BC-ED1B-6486-2F4053E42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971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DD03-5AAD-5F41-59E0-F2D42C3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pyannote/speaker-diarization-3.1 (1)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55F9335-7CC5-CCA0-2D4C-DCB05FDA0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62" y="1798532"/>
            <a:ext cx="5712638" cy="1486452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612592B-5EC3-3DF5-3AA2-FF0471C8F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466" y="3798332"/>
            <a:ext cx="5668334" cy="14864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74A47F-6029-1D22-6346-88A5A9730680}"/>
              </a:ext>
            </a:extLst>
          </p:cNvPr>
          <p:cNvSpPr txBox="1"/>
          <p:nvPr/>
        </p:nvSpPr>
        <p:spPr>
          <a:xfrm>
            <a:off x="383362" y="1429199"/>
            <a:ext cx="3842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1. local neural speaker segmentation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217E4-A7EF-482D-6622-71D92B8D1672}"/>
              </a:ext>
            </a:extLst>
          </p:cNvPr>
          <p:cNvSpPr txBox="1"/>
          <p:nvPr/>
        </p:nvSpPr>
        <p:spPr>
          <a:xfrm>
            <a:off x="5685466" y="3429000"/>
            <a:ext cx="383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2. binary local speaker segmentation</a:t>
            </a:r>
          </a:p>
        </p:txBody>
      </p:sp>
      <p:pic>
        <p:nvPicPr>
          <p:cNvPr id="13" name="Picture 12" descr="A diagram of a sound wave&#10;&#10;Description automatically generated">
            <a:extLst>
              <a:ext uri="{FF2B5EF4-FFF2-40B4-BE49-F238E27FC236}">
                <a16:creationId xmlns:a16="http://schemas.microsoft.com/office/drawing/2014/main" id="{CE64BB12-79A1-4B7A-2AFE-695B91119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66" y="4467683"/>
            <a:ext cx="4872891" cy="2390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F40448-8E79-FB1A-8EFA-758D09933F10}"/>
              </a:ext>
            </a:extLst>
          </p:cNvPr>
          <p:cNvSpPr txBox="1"/>
          <p:nvPr/>
        </p:nvSpPr>
        <p:spPr>
          <a:xfrm>
            <a:off x="383361" y="4093900"/>
            <a:ext cx="29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3. Local speaker embedding</a:t>
            </a:r>
          </a:p>
        </p:txBody>
      </p:sp>
    </p:spTree>
    <p:extLst>
      <p:ext uri="{BB962C8B-B14F-4D97-AF65-F5344CB8AC3E}">
        <p14:creationId xmlns:p14="http://schemas.microsoft.com/office/powerpoint/2010/main" val="250796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0785-6688-D43E-D21A-1141022B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Object Setting</a:t>
            </a:r>
          </a:p>
        </p:txBody>
      </p:sp>
      <p:pic>
        <p:nvPicPr>
          <p:cNvPr id="6" name="Picture 5" descr="A graph of a number of months&#10;&#10;Description automatically generated with medium confidence">
            <a:extLst>
              <a:ext uri="{FF2B5EF4-FFF2-40B4-BE49-F238E27FC236}">
                <a16:creationId xmlns:a16="http://schemas.microsoft.com/office/drawing/2014/main" id="{9CEAA058-7AF2-52E1-A727-17279DA8E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31" b="21650"/>
          <a:stretch/>
        </p:blipFill>
        <p:spPr>
          <a:xfrm>
            <a:off x="63435" y="2057558"/>
            <a:ext cx="3873278" cy="2262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92A5D-EAD1-D59B-6054-6B9ECDA3D8C1}"/>
              </a:ext>
            </a:extLst>
          </p:cNvPr>
          <p:cNvSpPr txBox="1"/>
          <p:nvPr/>
        </p:nvSpPr>
        <p:spPr>
          <a:xfrm>
            <a:off x="132053" y="4531067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o</a:t>
            </a:r>
            <a:r>
              <a:rPr lang="en-KR" altLang="ko-KR" sz="1000" dirty="0"/>
              <a:t>nfido Identity Fraud Report 2024</a:t>
            </a:r>
          </a:p>
          <a:p>
            <a:r>
              <a:rPr lang="en-US" sz="1000" dirty="0">
                <a:hlinkClick r:id="rId4"/>
              </a:rPr>
              <a:t>https://onfido.com/landing/identity-fraud-report/</a:t>
            </a:r>
            <a:endParaRPr lang="en-KR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B7E69-3C2F-D405-9978-741488FDA271}"/>
              </a:ext>
            </a:extLst>
          </p:cNvPr>
          <p:cNvSpPr txBox="1"/>
          <p:nvPr/>
        </p:nvSpPr>
        <p:spPr>
          <a:xfrm>
            <a:off x="110615" y="4948465"/>
            <a:ext cx="3793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/>
              <a:t>시간이 지남에 따라 deepfake의 시도가</a:t>
            </a:r>
          </a:p>
          <a:p>
            <a:r>
              <a:rPr lang="en-KR" sz="1400" dirty="0"/>
              <a:t>증가함을 알 수 있습니다</a:t>
            </a:r>
            <a:r>
              <a:rPr lang="en-US" altLang="ko-KR" sz="1400" dirty="0"/>
              <a:t>.</a:t>
            </a:r>
            <a:endParaRPr lang="en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해당  통계를 통해 </a:t>
            </a:r>
            <a:r>
              <a:rPr lang="ko-KR" altLang="en-US" sz="1400" dirty="0">
                <a:solidFill>
                  <a:srgbClr val="FF0000"/>
                </a:solidFill>
              </a:rPr>
              <a:t>시간이 지남에 따라 </a:t>
            </a:r>
            <a:r>
              <a:rPr lang="en-US" altLang="ko-KR" sz="1400" dirty="0">
                <a:solidFill>
                  <a:srgbClr val="FF0000"/>
                </a:solidFill>
              </a:rPr>
              <a:t>deepfake </a:t>
            </a:r>
            <a:r>
              <a:rPr lang="en-US" sz="1400" dirty="0" err="1">
                <a:solidFill>
                  <a:srgbClr val="FF0000"/>
                </a:solidFill>
              </a:rPr>
              <a:t>fraud의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시도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또한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증가</a:t>
            </a:r>
            <a:r>
              <a:rPr lang="en-US" sz="1400" dirty="0" err="1"/>
              <a:t>할</a:t>
            </a:r>
            <a:r>
              <a:rPr lang="en-US" sz="1400" dirty="0"/>
              <a:t> </a:t>
            </a:r>
            <a:r>
              <a:rPr lang="en-US" sz="1400" dirty="0" err="1"/>
              <a:t>것임을</a:t>
            </a:r>
            <a:endParaRPr lang="en-US" sz="1400" dirty="0"/>
          </a:p>
          <a:p>
            <a:r>
              <a:rPr lang="en-US" sz="1400" dirty="0" err="1"/>
              <a:t>유추할</a:t>
            </a:r>
            <a:r>
              <a:rPr lang="en-US" sz="1400" dirty="0"/>
              <a:t> </a:t>
            </a:r>
            <a:r>
              <a:rPr lang="en-US" sz="1400" dirty="0" err="1"/>
              <a:t>수</a:t>
            </a:r>
            <a:r>
              <a:rPr lang="en-US" sz="1400" dirty="0"/>
              <a:t> </a:t>
            </a:r>
            <a:r>
              <a:rPr lang="en-US" sz="1400" dirty="0" err="1"/>
              <a:t>있습니다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pic>
        <p:nvPicPr>
          <p:cNvPr id="12" name="Picture 11" descr="A close-up of a screen&#10;&#10;Description automatically generated">
            <a:extLst>
              <a:ext uri="{FF2B5EF4-FFF2-40B4-BE49-F238E27FC236}">
                <a16:creationId xmlns:a16="http://schemas.microsoft.com/office/drawing/2014/main" id="{8CD80BF3-49F2-D47E-3FEA-ABE4A05E2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597" y="3380854"/>
            <a:ext cx="4022648" cy="226274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C51B131-D272-7CEB-EBC5-6DC6A219C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999" y="2057558"/>
            <a:ext cx="4022648" cy="2262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67C420-C16F-832B-461B-5AF60C2EE43F}"/>
              </a:ext>
            </a:extLst>
          </p:cNvPr>
          <p:cNvSpPr txBox="1"/>
          <p:nvPr/>
        </p:nvSpPr>
        <p:spPr>
          <a:xfrm>
            <a:off x="4052597" y="5868261"/>
            <a:ext cx="290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https://keepnetlabs.com/blog/deepfake-statistics-and-trends-about-cyber-threats-2024</a:t>
            </a:r>
            <a:endParaRPr lang="en-US" altLang="ko-KR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1D8B58-5C52-AD7E-F54C-928FE4544028}"/>
              </a:ext>
            </a:extLst>
          </p:cNvPr>
          <p:cNvSpPr txBox="1"/>
          <p:nvPr/>
        </p:nvSpPr>
        <p:spPr>
          <a:xfrm>
            <a:off x="8123999" y="4531067"/>
            <a:ext cx="290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hlinkClick r:id="rId7"/>
              </a:rPr>
              <a:t>https://keepnetlabs.com/blog/deepfake-statistics-and-trends-about-cyber-threats-2024</a:t>
            </a:r>
            <a:endParaRPr lang="en-US" altLang="ko-KR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F2DE7-1731-7A07-1E52-35D729865FA2}"/>
              </a:ext>
            </a:extLst>
          </p:cNvPr>
          <p:cNvSpPr txBox="1"/>
          <p:nvPr/>
        </p:nvSpPr>
        <p:spPr>
          <a:xfrm>
            <a:off x="4112901" y="1915355"/>
            <a:ext cx="3902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25%</a:t>
            </a:r>
            <a:r>
              <a:rPr lang="ko-KR" altLang="en-US" sz="1400" dirty="0"/>
              <a:t>가 </a:t>
            </a:r>
            <a:r>
              <a:rPr lang="en-US" altLang="ko-KR" sz="1400" dirty="0"/>
              <a:t>deepfake audio</a:t>
            </a:r>
            <a:r>
              <a:rPr lang="ko-KR" altLang="en-US" sz="1400" dirty="0"/>
              <a:t>와 </a:t>
            </a:r>
            <a:r>
              <a:rPr lang="en-US" altLang="ko-KR" sz="1400" dirty="0"/>
              <a:t>bona-fide audio</a:t>
            </a:r>
            <a:r>
              <a:rPr lang="ko-KR" altLang="en-US" sz="1400" dirty="0" err="1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구분하지 못한다고 답하였습니다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이를 통해 </a:t>
            </a:r>
            <a:r>
              <a:rPr lang="en-US" altLang="ko-KR" sz="1400" dirty="0">
                <a:solidFill>
                  <a:srgbClr val="FF0000"/>
                </a:solidFill>
              </a:rPr>
              <a:t>deepfake </a:t>
            </a:r>
            <a:r>
              <a:rPr lang="en-US" sz="1400" dirty="0" err="1">
                <a:solidFill>
                  <a:srgbClr val="FF0000"/>
                </a:solidFill>
              </a:rPr>
              <a:t>audio를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구별할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수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있는</a:t>
            </a:r>
            <a:r>
              <a:rPr lang="en-US" sz="1400" dirty="0">
                <a:solidFill>
                  <a:srgbClr val="FF0000"/>
                </a:solidFill>
              </a:rPr>
              <a:t> AI </a:t>
            </a:r>
            <a:r>
              <a:rPr lang="en-US" sz="1400" dirty="0" err="1">
                <a:solidFill>
                  <a:srgbClr val="FF0000"/>
                </a:solidFill>
              </a:rPr>
              <a:t>모델의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도입이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시급</a:t>
            </a:r>
            <a:r>
              <a:rPr lang="en-US" sz="1400" dirty="0" err="1"/>
              <a:t>하다는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것을</a:t>
            </a:r>
            <a:r>
              <a:rPr lang="en-US" sz="1400" dirty="0"/>
              <a:t> </a:t>
            </a:r>
            <a:r>
              <a:rPr lang="en-US" sz="1400" dirty="0" err="1"/>
              <a:t>알</a:t>
            </a:r>
            <a:r>
              <a:rPr lang="en-US" sz="1400" dirty="0"/>
              <a:t> </a:t>
            </a:r>
            <a:r>
              <a:rPr lang="en-US" sz="1400" dirty="0" err="1"/>
              <a:t>수</a:t>
            </a:r>
            <a:r>
              <a:rPr lang="en-US" sz="1400" dirty="0"/>
              <a:t> </a:t>
            </a:r>
            <a:r>
              <a:rPr lang="en-US" sz="1400" dirty="0" err="1"/>
              <a:t>있습니다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652EB-601E-12E5-3592-2563C7168463}"/>
              </a:ext>
            </a:extLst>
          </p:cNvPr>
          <p:cNvSpPr/>
          <p:nvPr/>
        </p:nvSpPr>
        <p:spPr>
          <a:xfrm>
            <a:off x="3985590" y="1690688"/>
            <a:ext cx="45719" cy="4800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3BFEFD-FFDA-8669-E472-FD1F29082CC5}"/>
              </a:ext>
            </a:extLst>
          </p:cNvPr>
          <p:cNvSpPr/>
          <p:nvPr/>
        </p:nvSpPr>
        <p:spPr>
          <a:xfrm>
            <a:off x="8029404" y="1690687"/>
            <a:ext cx="45719" cy="48006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33A67-CF41-68FC-DB55-85A312854C95}"/>
              </a:ext>
            </a:extLst>
          </p:cNvPr>
          <p:cNvSpPr txBox="1"/>
          <p:nvPr/>
        </p:nvSpPr>
        <p:spPr>
          <a:xfrm>
            <a:off x="8079694" y="5098820"/>
            <a:ext cx="40226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사람들의 </a:t>
            </a:r>
            <a:r>
              <a:rPr lang="en-US" altLang="ko-KR" sz="1400" dirty="0"/>
              <a:t>71%</a:t>
            </a:r>
            <a:r>
              <a:rPr lang="ko-KR" altLang="en-US" sz="1400" dirty="0"/>
              <a:t>가 </a:t>
            </a:r>
            <a:r>
              <a:rPr lang="en-US" altLang="ko-KR" sz="1400" dirty="0"/>
              <a:t>deepfake</a:t>
            </a:r>
            <a:r>
              <a:rPr lang="ko-KR" altLang="en-US" sz="1400" dirty="0"/>
              <a:t>가 무엇인지 알지 못한다고 답하였습니다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sz="1400" dirty="0" err="1"/>
              <a:t>이를</a:t>
            </a:r>
            <a:r>
              <a:rPr lang="en-US" sz="1400" dirty="0"/>
              <a:t> </a:t>
            </a:r>
            <a:r>
              <a:rPr lang="en-US" sz="1400" dirty="0" err="1"/>
              <a:t>통해</a:t>
            </a:r>
            <a:r>
              <a:rPr lang="en-US" sz="1400" dirty="0"/>
              <a:t> </a:t>
            </a:r>
            <a:r>
              <a:rPr lang="en-US" sz="1400" dirty="0" err="1"/>
              <a:t>대부분의</a:t>
            </a:r>
            <a:r>
              <a:rPr lang="en-US" sz="1400" dirty="0"/>
              <a:t> </a:t>
            </a:r>
            <a:r>
              <a:rPr lang="en-US" sz="1400" dirty="0" err="1"/>
              <a:t>사람들이</a:t>
            </a:r>
            <a:r>
              <a:rPr lang="en-US" sz="1400" dirty="0"/>
              <a:t> deepfake </a:t>
            </a:r>
            <a:r>
              <a:rPr lang="en-US" sz="1400" dirty="0" err="1"/>
              <a:t>fraud에</a:t>
            </a:r>
            <a:r>
              <a:rPr lang="en-US" sz="1400" dirty="0"/>
              <a:t> </a:t>
            </a:r>
            <a:r>
              <a:rPr lang="en-US" sz="1400" dirty="0" err="1"/>
              <a:t>속거나</a:t>
            </a:r>
            <a:r>
              <a:rPr lang="en-US" sz="1400" dirty="0"/>
              <a:t> </a:t>
            </a:r>
            <a:r>
              <a:rPr lang="en-US" sz="1400" dirty="0" err="1"/>
              <a:t>당할</a:t>
            </a:r>
            <a:r>
              <a:rPr lang="en-US" sz="1400" dirty="0"/>
              <a:t> </a:t>
            </a:r>
            <a:r>
              <a:rPr lang="en-US" sz="1400" dirty="0" err="1"/>
              <a:t>것이라고</a:t>
            </a:r>
            <a:r>
              <a:rPr lang="en-US" sz="1400" dirty="0"/>
              <a:t> </a:t>
            </a:r>
            <a:r>
              <a:rPr lang="en-US" sz="1400" dirty="0" err="1"/>
              <a:t>예상할</a:t>
            </a:r>
            <a:r>
              <a:rPr lang="en-US" sz="1400" dirty="0"/>
              <a:t> </a:t>
            </a:r>
            <a:r>
              <a:rPr lang="en-US" sz="1400" dirty="0" err="1"/>
              <a:t>수</a:t>
            </a:r>
            <a:r>
              <a:rPr lang="en-US" sz="1400" dirty="0"/>
              <a:t> </a:t>
            </a:r>
            <a:r>
              <a:rPr lang="en-US" sz="1400" dirty="0" err="1"/>
              <a:t>있습니다</a:t>
            </a:r>
            <a:r>
              <a:rPr lang="en-US" altLang="ko-KR" sz="1400" dirty="0"/>
              <a:t>.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78257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DD03-5AAD-5F41-59E0-F2D42C34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pyannote/speaker-diarization-3.1 (2)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4A47F-6029-1D22-6346-88A5A9730680}"/>
              </a:ext>
            </a:extLst>
          </p:cNvPr>
          <p:cNvSpPr txBox="1"/>
          <p:nvPr/>
        </p:nvSpPr>
        <p:spPr>
          <a:xfrm>
            <a:off x="493531" y="1690688"/>
            <a:ext cx="363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4. Global agglomerative clurstering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67D540E-294A-B8DB-8700-608CC968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1" y="2095501"/>
            <a:ext cx="5708965" cy="1442160"/>
          </a:xfrm>
          <a:prstGeom prst="rect">
            <a:avLst/>
          </a:prstGeom>
        </p:spPr>
      </p:pic>
      <p:pic>
        <p:nvPicPr>
          <p:cNvPr id="8" name="Picture 7" descr="A diagram of a line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4FD6669-7E4D-CE93-690C-B1266CC8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96" y="3307569"/>
            <a:ext cx="5893412" cy="3451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97881-9C03-EEB8-A5F4-F56D5574A0AD}"/>
              </a:ext>
            </a:extLst>
          </p:cNvPr>
          <p:cNvSpPr txBox="1"/>
          <p:nvPr/>
        </p:nvSpPr>
        <p:spPr>
          <a:xfrm>
            <a:off x="6297584" y="293049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5. Final aggregation</a:t>
            </a:r>
          </a:p>
        </p:txBody>
      </p:sp>
    </p:spTree>
    <p:extLst>
      <p:ext uri="{BB962C8B-B14F-4D97-AF65-F5344CB8AC3E}">
        <p14:creationId xmlns:p14="http://schemas.microsoft.com/office/powerpoint/2010/main" val="417602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8FD5-FD3B-ECC9-04CC-6CA1F49D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Inspection</a:t>
            </a:r>
          </a:p>
        </p:txBody>
      </p:sp>
      <p:pic>
        <p:nvPicPr>
          <p:cNvPr id="5" name="Content Placeholder 4" descr="A blue and orange rectangular bars&#10;&#10;Description automatically generated">
            <a:extLst>
              <a:ext uri="{FF2B5EF4-FFF2-40B4-BE49-F238E27FC236}">
                <a16:creationId xmlns:a16="http://schemas.microsoft.com/office/drawing/2014/main" id="{7C2AEFFE-49DF-C5DC-9039-098E24EB1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037" y="3005482"/>
            <a:ext cx="4902045" cy="3755368"/>
          </a:xfrm>
        </p:spPr>
      </p:pic>
      <p:pic>
        <p:nvPicPr>
          <p:cNvPr id="8" name="Picture 7" descr="A graph of a distribution of egg file length&#10;&#10;Description automatically generated">
            <a:extLst>
              <a:ext uri="{FF2B5EF4-FFF2-40B4-BE49-F238E27FC236}">
                <a16:creationId xmlns:a16="http://schemas.microsoft.com/office/drawing/2014/main" id="{FAC665B8-7A4F-817C-3474-546DA26E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639" y="263120"/>
            <a:ext cx="3063161" cy="2114840"/>
          </a:xfrm>
          <a:prstGeom prst="rect">
            <a:avLst/>
          </a:prstGeom>
        </p:spPr>
      </p:pic>
      <p:pic>
        <p:nvPicPr>
          <p:cNvPr id="10" name="Picture 9" descr="A graph of a distribution of real&#10;&#10;Description automatically generated">
            <a:extLst>
              <a:ext uri="{FF2B5EF4-FFF2-40B4-BE49-F238E27FC236}">
                <a16:creationId xmlns:a16="http://schemas.microsoft.com/office/drawing/2014/main" id="{BD2A1954-E185-C525-F2DD-CD69833E2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291" y="2495051"/>
            <a:ext cx="3069459" cy="2119188"/>
          </a:xfrm>
          <a:prstGeom prst="rect">
            <a:avLst/>
          </a:prstGeom>
        </p:spPr>
      </p:pic>
      <p:pic>
        <p:nvPicPr>
          <p:cNvPr id="12" name="Picture 11" descr="A graph of a distribution of fake files&#10;&#10;Description automatically generated">
            <a:extLst>
              <a:ext uri="{FF2B5EF4-FFF2-40B4-BE49-F238E27FC236}">
                <a16:creationId xmlns:a16="http://schemas.microsoft.com/office/drawing/2014/main" id="{B5F22DE8-4605-5783-463B-0D4DD22FC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639" y="4731330"/>
            <a:ext cx="3069459" cy="2119188"/>
          </a:xfrm>
          <a:prstGeom prst="rect">
            <a:avLst/>
          </a:prstGeom>
        </p:spPr>
      </p:pic>
      <p:pic>
        <p:nvPicPr>
          <p:cNvPr id="14" name="Picture 13" descr="A graph of a distribution of a file length&#10;&#10;Description automatically generated">
            <a:extLst>
              <a:ext uri="{FF2B5EF4-FFF2-40B4-BE49-F238E27FC236}">
                <a16:creationId xmlns:a16="http://schemas.microsoft.com/office/drawing/2014/main" id="{633781E1-C3E6-A2C0-535F-AABE1E4E6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1889" y="365125"/>
            <a:ext cx="2677504" cy="2114840"/>
          </a:xfrm>
          <a:prstGeom prst="rect">
            <a:avLst/>
          </a:prstGeom>
        </p:spPr>
      </p:pic>
      <p:pic>
        <p:nvPicPr>
          <p:cNvPr id="16" name="Picture 15" descr="A graph of a distribution of a number&#10;&#10;Description automatically generated with medium confidence">
            <a:extLst>
              <a:ext uri="{FF2B5EF4-FFF2-40B4-BE49-F238E27FC236}">
                <a16:creationId xmlns:a16="http://schemas.microsoft.com/office/drawing/2014/main" id="{CA54AD10-D28D-55A8-EEA1-6F603874E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889" y="2616490"/>
            <a:ext cx="2677504" cy="2114840"/>
          </a:xfrm>
          <a:prstGeom prst="rect">
            <a:avLst/>
          </a:prstGeom>
        </p:spPr>
      </p:pic>
      <p:pic>
        <p:nvPicPr>
          <p:cNvPr id="18" name="Picture 1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C10189C-27ED-3E34-DCCF-94E66E170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0493" y="4781550"/>
            <a:ext cx="2628900" cy="2076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0823A2-C322-A5E2-2164-5825FDBBF876}"/>
              </a:ext>
            </a:extLst>
          </p:cNvPr>
          <p:cNvSpPr txBox="1"/>
          <p:nvPr/>
        </p:nvSpPr>
        <p:spPr>
          <a:xfrm>
            <a:off x="504497" y="1681655"/>
            <a:ext cx="4312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불균형 x</a:t>
            </a:r>
          </a:p>
          <a:p>
            <a:r>
              <a:rPr lang="en-KR" dirty="0"/>
              <a:t>real인 데이터는 audio시간이 조금 길지만</a:t>
            </a:r>
          </a:p>
          <a:p>
            <a:r>
              <a:rPr lang="en-KR" dirty="0"/>
              <a:t>큰 상관관계가 있다고 하기는 애매함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5272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09F057-769F-88B5-C9CB-6BA7DADA2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469" y="613270"/>
            <a:ext cx="11200862" cy="5228172"/>
          </a:xfrm>
        </p:spPr>
      </p:pic>
    </p:spTree>
    <p:extLst>
      <p:ext uri="{BB962C8B-B14F-4D97-AF65-F5344CB8AC3E}">
        <p14:creationId xmlns:p14="http://schemas.microsoft.com/office/powerpoint/2010/main" val="3521428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3F-9D51-E2CF-20B5-B49209DA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Inspection</a:t>
            </a:r>
          </a:p>
        </p:txBody>
      </p:sp>
      <p:pic>
        <p:nvPicPr>
          <p:cNvPr id="28" name="Content Placeholder 27" descr="Database with solid fill">
            <a:extLst>
              <a:ext uri="{FF2B5EF4-FFF2-40B4-BE49-F238E27FC236}">
                <a16:creationId xmlns:a16="http://schemas.microsoft.com/office/drawing/2014/main" id="{A0C32722-DFD9-6A6F-48D5-764AD638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89" y="2040373"/>
            <a:ext cx="3141186" cy="3141186"/>
          </a:xfrm>
        </p:spPr>
      </p:pic>
      <p:pic>
        <p:nvPicPr>
          <p:cNvPr id="29" name="Content Placeholder 27" descr="Database with solid fill">
            <a:extLst>
              <a:ext uri="{FF2B5EF4-FFF2-40B4-BE49-F238E27FC236}">
                <a16:creationId xmlns:a16="http://schemas.microsoft.com/office/drawing/2014/main" id="{52707F06-E5CA-C1E6-0C94-9C1212123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734" y="2040373"/>
            <a:ext cx="3141186" cy="31411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828A13-829E-BC22-FA85-9388526176C4}"/>
              </a:ext>
            </a:extLst>
          </p:cNvPr>
          <p:cNvSpPr txBox="1"/>
          <p:nvPr/>
        </p:nvSpPr>
        <p:spPr>
          <a:xfrm>
            <a:off x="3469342" y="1426027"/>
            <a:ext cx="451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distribution of train and test data is different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DD78C-E493-66D0-B2AF-4EFD305F72C3}"/>
              </a:ext>
            </a:extLst>
          </p:cNvPr>
          <p:cNvSpPr txBox="1"/>
          <p:nvPr/>
        </p:nvSpPr>
        <p:spPr>
          <a:xfrm>
            <a:off x="1802151" y="1855707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train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33E85A-24F3-8D40-10C3-7BB8FDFB7551}"/>
              </a:ext>
            </a:extLst>
          </p:cNvPr>
          <p:cNvSpPr txBox="1"/>
          <p:nvPr/>
        </p:nvSpPr>
        <p:spPr>
          <a:xfrm>
            <a:off x="8631691" y="1855707"/>
            <a:ext cx="167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</a:t>
            </a:r>
            <a:r>
              <a:rPr lang="en-US" altLang="ko-KR" dirty="0"/>
              <a:t>, unlabeled</a:t>
            </a:r>
            <a:endParaRPr lang="en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00F12F-7B6D-9524-4170-44C3771D17DE}"/>
              </a:ext>
            </a:extLst>
          </p:cNvPr>
          <p:cNvSpPr txBox="1"/>
          <p:nvPr/>
        </p:nvSpPr>
        <p:spPr>
          <a:xfrm>
            <a:off x="1074375" y="5214672"/>
            <a:ext cx="3288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32kHz</a:t>
            </a:r>
          </a:p>
          <a:p>
            <a:r>
              <a:rPr lang="en-KR" dirty="0"/>
              <a:t>only one person(real or fake)</a:t>
            </a:r>
          </a:p>
          <a:p>
            <a:r>
              <a:rPr lang="en-KR" dirty="0"/>
              <a:t>soundproof</a:t>
            </a:r>
            <a:r>
              <a:rPr lang="en-US" altLang="ko-KR" dirty="0"/>
              <a:t>(</a:t>
            </a:r>
            <a:r>
              <a:rPr lang="ko-KR" altLang="en-US" dirty="0"/>
              <a:t>방음</a:t>
            </a:r>
            <a:r>
              <a:rPr lang="en-US" altLang="ko-KR" dirty="0"/>
              <a:t>)</a:t>
            </a:r>
            <a:r>
              <a:rPr lang="en-KR" dirty="0"/>
              <a:t> envirionment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9960F5-C952-6FE2-58F1-C4872219D2D9}"/>
              </a:ext>
            </a:extLst>
          </p:cNvPr>
          <p:cNvSpPr txBox="1"/>
          <p:nvPr/>
        </p:nvSpPr>
        <p:spPr>
          <a:xfrm>
            <a:off x="7173856" y="5181559"/>
            <a:ext cx="4595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32kHz</a:t>
            </a:r>
          </a:p>
          <a:p>
            <a:r>
              <a:rPr lang="en-US" altLang="ko-KR" dirty="0"/>
              <a:t>u</a:t>
            </a:r>
            <a:r>
              <a:rPr lang="en-KR" altLang="ko-KR" dirty="0"/>
              <a:t>p to 2 </a:t>
            </a:r>
            <a:r>
              <a:rPr lang="en-KR" dirty="0"/>
              <a:t>person(real or fake)</a:t>
            </a:r>
          </a:p>
          <a:p>
            <a:r>
              <a:rPr lang="en-KR" dirty="0"/>
              <a:t>both soundproof</a:t>
            </a:r>
            <a:r>
              <a:rPr lang="en-US" altLang="ko-KR" dirty="0"/>
              <a:t>(</a:t>
            </a:r>
            <a:r>
              <a:rPr lang="ko-KR" altLang="en-US" dirty="0"/>
              <a:t>방음</a:t>
            </a:r>
            <a:r>
              <a:rPr lang="en-US" altLang="ko-KR" dirty="0"/>
              <a:t>)</a:t>
            </a:r>
            <a:r>
              <a:rPr lang="en-KR" dirty="0"/>
              <a:t> envirionment and not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59208C57-FBC2-485E-F57B-A7E6B4080C5A}"/>
              </a:ext>
            </a:extLst>
          </p:cNvPr>
          <p:cNvSpPr/>
          <p:nvPr/>
        </p:nvSpPr>
        <p:spPr>
          <a:xfrm>
            <a:off x="4096871" y="5618049"/>
            <a:ext cx="3076985" cy="15240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22C6E3B3-6964-014E-CF92-D5D2CE430C34}"/>
              </a:ext>
            </a:extLst>
          </p:cNvPr>
          <p:cNvSpPr/>
          <p:nvPr/>
        </p:nvSpPr>
        <p:spPr>
          <a:xfrm>
            <a:off x="4362968" y="5875120"/>
            <a:ext cx="2810888" cy="15240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27D3EA-D9D1-E29B-8AA0-EC336E8E4B85}"/>
              </a:ext>
            </a:extLst>
          </p:cNvPr>
          <p:cNvSpPr txBox="1"/>
          <p:nvPr/>
        </p:nvSpPr>
        <p:spPr>
          <a:xfrm>
            <a:off x="3785261" y="2760541"/>
            <a:ext cx="41995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KR" dirty="0"/>
              <a:t>train</a:t>
            </a:r>
            <a:r>
              <a:rPr lang="en-US" altLang="ko-KR" dirty="0"/>
              <a:t>, unlabeled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활용해</a:t>
            </a:r>
            <a:br>
              <a:rPr lang="en-US" altLang="ko-KR" dirty="0"/>
            </a:br>
            <a:r>
              <a:rPr lang="ko-KR" altLang="en-US" dirty="0"/>
              <a:t> 최대한 </a:t>
            </a:r>
            <a:r>
              <a:rPr lang="en-US" altLang="ko-KR" dirty="0"/>
              <a:t>test data</a:t>
            </a:r>
            <a:r>
              <a:rPr lang="ko-KR" altLang="en-US" dirty="0"/>
              <a:t>의 분포에 맞춰준다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test데이터의</a:t>
            </a:r>
            <a:r>
              <a:rPr lang="en-US" dirty="0"/>
              <a:t> </a:t>
            </a:r>
            <a:r>
              <a:rPr lang="en-US" dirty="0" err="1"/>
              <a:t>분포를</a:t>
            </a:r>
            <a:r>
              <a:rPr lang="en-US" dirty="0"/>
              <a:t> </a:t>
            </a:r>
            <a:r>
              <a:rPr lang="en-US" altLang="ko-KR" dirty="0"/>
              <a:t>train data</a:t>
            </a:r>
            <a:r>
              <a:rPr lang="ko-KR" altLang="en-US" dirty="0"/>
              <a:t>의</a:t>
            </a:r>
            <a:br>
              <a:rPr lang="en-US" altLang="ko-KR" dirty="0"/>
            </a:br>
            <a:r>
              <a:rPr lang="ko-KR" altLang="en-US" dirty="0"/>
              <a:t>분포에 맞게 변형시킨다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8274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0C6E-9C8A-8EAF-9D57-3B2106A4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3BC6-B9E6-E4D3-FBBE-C0E83A11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sz="2000" dirty="0"/>
              <a:t>train</a:t>
            </a:r>
            <a:r>
              <a:rPr lang="en-US" altLang="ko-KR" sz="2000" dirty="0"/>
              <a:t>, unlabeled</a:t>
            </a:r>
            <a:r>
              <a:rPr lang="ko-KR" altLang="en-US" sz="2000" dirty="0"/>
              <a:t> </a:t>
            </a:r>
            <a:r>
              <a:rPr lang="en-US" altLang="ko-KR" sz="2000" dirty="0"/>
              <a:t>data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활용해</a:t>
            </a:r>
            <a:r>
              <a:rPr lang="en-US" altLang="ko-KR" sz="2000" dirty="0"/>
              <a:t> </a:t>
            </a:r>
            <a:r>
              <a:rPr lang="ko-KR" altLang="en-US" sz="2000" dirty="0"/>
              <a:t>최대한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의 분포에 맞춰준다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개의 음성 데이터를 섞는다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노이즈를</a:t>
            </a:r>
            <a:r>
              <a:rPr lang="en-US" sz="2000" dirty="0"/>
              <a:t> </a:t>
            </a:r>
            <a:r>
              <a:rPr lang="en-US" sz="2000" dirty="0" err="1"/>
              <a:t>추가한다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외부</a:t>
            </a:r>
            <a:r>
              <a:rPr lang="en-US" sz="2000" dirty="0"/>
              <a:t> </a:t>
            </a:r>
            <a:r>
              <a:rPr lang="en-US" sz="2000" dirty="0" err="1"/>
              <a:t>소음을</a:t>
            </a:r>
            <a:r>
              <a:rPr lang="en-US" sz="2000" dirty="0"/>
              <a:t> </a:t>
            </a:r>
            <a:r>
              <a:rPr lang="en-US" sz="2000" dirty="0" err="1"/>
              <a:t>추가한다</a:t>
            </a:r>
            <a:r>
              <a:rPr lang="en-US" altLang="ko-KR" sz="2000" dirty="0"/>
              <a:t>. (</a:t>
            </a:r>
            <a:r>
              <a:rPr lang="ko-KR" altLang="en-US" sz="2000" dirty="0"/>
              <a:t>외부 데이터 사용 불가로 불가능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en-US" sz="2000" dirty="0" err="1"/>
              <a:t>test데이터의</a:t>
            </a:r>
            <a:r>
              <a:rPr lang="en-US" sz="2000" dirty="0"/>
              <a:t> </a:t>
            </a:r>
            <a:r>
              <a:rPr lang="en-US" sz="2000" dirty="0" err="1"/>
              <a:t>분포를</a:t>
            </a:r>
            <a:r>
              <a:rPr lang="en-US" sz="2000" dirty="0"/>
              <a:t>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의 분포에 맞게 변형시킨다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/>
              <a:t>2</a:t>
            </a:r>
            <a:r>
              <a:rPr lang="ko-KR" altLang="en-US" sz="2000" dirty="0"/>
              <a:t>명의 화자가 있는 경우 분리를 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/>
              <a:t>외부</a:t>
            </a:r>
            <a:r>
              <a:rPr lang="en-US" sz="2000" dirty="0"/>
              <a:t> </a:t>
            </a:r>
            <a:r>
              <a:rPr lang="en-US" sz="2000" dirty="0" err="1"/>
              <a:t>소음을</a:t>
            </a:r>
            <a:r>
              <a:rPr lang="en-US" sz="2000" dirty="0"/>
              <a:t> </a:t>
            </a:r>
            <a:r>
              <a:rPr lang="en-US" sz="2000" dirty="0" err="1"/>
              <a:t>제거한다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/>
              <a:t>오디오에 화자가 몇 명 있는지</a:t>
            </a:r>
            <a:r>
              <a:rPr lang="en-US" altLang="ko-KR" sz="2000" dirty="0"/>
              <a:t>(0, 1, 2) </a:t>
            </a:r>
            <a:r>
              <a:rPr lang="ko-KR" altLang="en-US" sz="2000" dirty="0"/>
              <a:t>각각 분류한다</a:t>
            </a:r>
            <a:r>
              <a:rPr lang="en-US" altLang="ko-KR" sz="2000" dirty="0"/>
              <a:t>.</a:t>
            </a:r>
            <a:endParaRPr lang="en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KR" sz="2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1C6724-30AE-E2B6-377B-A03A5874F66A}"/>
              </a:ext>
            </a:extLst>
          </p:cNvPr>
          <p:cNvCxnSpPr>
            <a:cxnSpLocks/>
          </p:cNvCxnSpPr>
          <p:nvPr/>
        </p:nvCxnSpPr>
        <p:spPr>
          <a:xfrm flipH="1" flipV="1">
            <a:off x="4544568" y="2359152"/>
            <a:ext cx="347472" cy="173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B3A60-9529-157B-E943-9815E23060FE}"/>
              </a:ext>
            </a:extLst>
          </p:cNvPr>
          <p:cNvCxnSpPr>
            <a:cxnSpLocks/>
          </p:cNvCxnSpPr>
          <p:nvPr/>
        </p:nvCxnSpPr>
        <p:spPr>
          <a:xfrm flipH="1">
            <a:off x="4544568" y="2667825"/>
            <a:ext cx="347472" cy="102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C979E1-A6CA-95E0-F330-35BA6E7A1BC8}"/>
              </a:ext>
            </a:extLst>
          </p:cNvPr>
          <p:cNvSpPr txBox="1"/>
          <p:nvPr/>
        </p:nvSpPr>
        <p:spPr>
          <a:xfrm>
            <a:off x="4818888" y="2401300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augmentation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073A4E-AD7D-9BFE-1CE9-ABC56CBA96E7}"/>
              </a:ext>
            </a:extLst>
          </p:cNvPr>
          <p:cNvCxnSpPr>
            <a:cxnSpLocks/>
          </p:cNvCxnSpPr>
          <p:nvPr/>
        </p:nvCxnSpPr>
        <p:spPr>
          <a:xfrm flipH="1" flipV="1">
            <a:off x="5474208" y="4358640"/>
            <a:ext cx="347472" cy="173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717112-6252-FD3C-0CEE-199227E757FA}"/>
              </a:ext>
            </a:extLst>
          </p:cNvPr>
          <p:cNvCxnSpPr>
            <a:cxnSpLocks/>
          </p:cNvCxnSpPr>
          <p:nvPr/>
        </p:nvCxnSpPr>
        <p:spPr>
          <a:xfrm flipH="1">
            <a:off x="5474208" y="4667313"/>
            <a:ext cx="347472" cy="102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AF4EDA-BB5F-A752-831C-61160915246A}"/>
              </a:ext>
            </a:extLst>
          </p:cNvPr>
          <p:cNvSpPr txBox="1"/>
          <p:nvPr/>
        </p:nvSpPr>
        <p:spPr>
          <a:xfrm>
            <a:off x="5821680" y="4391644"/>
            <a:ext cx="537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SOTA모델로 실험한 결과 좋은 성능을 보여주지 못함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39B51C-C680-FB06-274A-C9617A3A60E3}"/>
              </a:ext>
            </a:extLst>
          </p:cNvPr>
          <p:cNvCxnSpPr>
            <a:cxnSpLocks/>
          </p:cNvCxnSpPr>
          <p:nvPr/>
        </p:nvCxnSpPr>
        <p:spPr>
          <a:xfrm flipH="1" flipV="1">
            <a:off x="7153656" y="5178552"/>
            <a:ext cx="326136" cy="2390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5E48B1-F37B-2768-C016-DCCF6BD2C69F}"/>
              </a:ext>
            </a:extLst>
          </p:cNvPr>
          <p:cNvSpPr txBox="1"/>
          <p:nvPr/>
        </p:nvSpPr>
        <p:spPr>
          <a:xfrm>
            <a:off x="7153656" y="5465810"/>
            <a:ext cx="3324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주어진 데이터 셋에서 효과적임</a:t>
            </a:r>
          </a:p>
        </p:txBody>
      </p:sp>
    </p:spTree>
    <p:extLst>
      <p:ext uri="{BB962C8B-B14F-4D97-AF65-F5344CB8AC3E}">
        <p14:creationId xmlns:p14="http://schemas.microsoft.com/office/powerpoint/2010/main" val="188079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443F-9D51-E2CF-20B5-B49209DA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Data Inspection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ADD78C-E493-66D0-B2AF-4EFD305F72C3}"/>
              </a:ext>
            </a:extLst>
          </p:cNvPr>
          <p:cNvSpPr txBox="1"/>
          <p:nvPr/>
        </p:nvSpPr>
        <p:spPr>
          <a:xfrm>
            <a:off x="2392377" y="1857856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train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33E85A-24F3-8D40-10C3-7BB8FDFB7551}"/>
              </a:ext>
            </a:extLst>
          </p:cNvPr>
          <p:cNvSpPr txBox="1"/>
          <p:nvPr/>
        </p:nvSpPr>
        <p:spPr>
          <a:xfrm>
            <a:off x="8218482" y="1857856"/>
            <a:ext cx="56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test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21FF65-29B6-9BF9-CDA7-3A7D2A56F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58218"/>
              </p:ext>
            </p:extLst>
          </p:nvPr>
        </p:nvGraphicFramePr>
        <p:xfrm>
          <a:off x="1368272" y="2404100"/>
          <a:ext cx="268287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290">
                  <a:extLst>
                    <a:ext uri="{9D8B030D-6E8A-4147-A177-3AD203B41FA5}">
                      <a16:colId xmlns:a16="http://schemas.microsoft.com/office/drawing/2014/main" val="1289472542"/>
                    </a:ext>
                  </a:extLst>
                </a:gridCol>
                <a:gridCol w="894290">
                  <a:extLst>
                    <a:ext uri="{9D8B030D-6E8A-4147-A177-3AD203B41FA5}">
                      <a16:colId xmlns:a16="http://schemas.microsoft.com/office/drawing/2014/main" val="113861489"/>
                    </a:ext>
                  </a:extLst>
                </a:gridCol>
                <a:gridCol w="894290">
                  <a:extLst>
                    <a:ext uri="{9D8B030D-6E8A-4147-A177-3AD203B41FA5}">
                      <a16:colId xmlns:a16="http://schemas.microsoft.com/office/drawing/2014/main" val="86951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91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211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5ECF74-78BC-62B6-1973-1D2AC4AD8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55240"/>
              </p:ext>
            </p:extLst>
          </p:nvPr>
        </p:nvGraphicFramePr>
        <p:xfrm>
          <a:off x="7160490" y="2404100"/>
          <a:ext cx="268287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290">
                  <a:extLst>
                    <a:ext uri="{9D8B030D-6E8A-4147-A177-3AD203B41FA5}">
                      <a16:colId xmlns:a16="http://schemas.microsoft.com/office/drawing/2014/main" val="1474614994"/>
                    </a:ext>
                  </a:extLst>
                </a:gridCol>
                <a:gridCol w="894290">
                  <a:extLst>
                    <a:ext uri="{9D8B030D-6E8A-4147-A177-3AD203B41FA5}">
                      <a16:colId xmlns:a16="http://schemas.microsoft.com/office/drawing/2014/main" val="113861489"/>
                    </a:ext>
                  </a:extLst>
                </a:gridCol>
                <a:gridCol w="894290">
                  <a:extLst>
                    <a:ext uri="{9D8B030D-6E8A-4147-A177-3AD203B41FA5}">
                      <a16:colId xmlns:a16="http://schemas.microsoft.com/office/drawing/2014/main" val="869519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fake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91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2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53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33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24533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08D11-D9DB-0237-E80D-F62CEFFE56B9}"/>
              </a:ext>
            </a:extLst>
          </p:cNvPr>
          <p:cNvCxnSpPr>
            <a:cxnSpLocks/>
          </p:cNvCxnSpPr>
          <p:nvPr/>
        </p:nvCxnSpPr>
        <p:spPr>
          <a:xfrm>
            <a:off x="7160490" y="1857856"/>
            <a:ext cx="203878" cy="546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B88AD2-5DCD-4BDD-4F4E-8AE3D31A254A}"/>
              </a:ext>
            </a:extLst>
          </p:cNvPr>
          <p:cNvSpPr txBox="1"/>
          <p:nvPr/>
        </p:nvSpPr>
        <p:spPr>
          <a:xfrm>
            <a:off x="5916706" y="1416424"/>
            <a:ext cx="20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rgbClr val="FF0000"/>
                </a:solidFill>
              </a:rPr>
              <a:t>speaker diarization</a:t>
            </a:r>
          </a:p>
        </p:txBody>
      </p:sp>
    </p:spTree>
    <p:extLst>
      <p:ext uri="{BB962C8B-B14F-4D97-AF65-F5344CB8AC3E}">
        <p14:creationId xmlns:p14="http://schemas.microsoft.com/office/powerpoint/2010/main" val="60894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A33E-24A9-F060-8A52-4602E912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Modeling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E803F7-12C2-04B6-F8C3-E9848A217840}"/>
              </a:ext>
            </a:extLst>
          </p:cNvPr>
          <p:cNvSpPr/>
          <p:nvPr/>
        </p:nvSpPr>
        <p:spPr>
          <a:xfrm>
            <a:off x="4548306" y="1027906"/>
            <a:ext cx="2641600" cy="119632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pyannote</a:t>
            </a:r>
          </a:p>
          <a:p>
            <a:pPr algn="ctr"/>
            <a:r>
              <a:rPr lang="en-KR" dirty="0">
                <a:solidFill>
                  <a:schemeClr val="tx1"/>
                </a:solidFill>
              </a:rPr>
              <a:t>speaker-diarization-3.1</a:t>
            </a:r>
          </a:p>
          <a:p>
            <a:pPr algn="ctr"/>
            <a:r>
              <a:rPr lang="en-KR" dirty="0">
                <a:solidFill>
                  <a:schemeClr val="tx1"/>
                </a:solidFill>
              </a:rPr>
              <a:t>sr = 32000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FE48A3-BE68-D5FF-FDA3-7EF8C7D6F21D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>
            <a:off x="5869106" y="2224229"/>
            <a:ext cx="2944218" cy="777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5A16B-93C6-ADC9-A8A8-3730E677537E}"/>
              </a:ext>
            </a:extLst>
          </p:cNvPr>
          <p:cNvCxnSpPr>
            <a:cxnSpLocks/>
            <a:stCxn id="3" idx="2"/>
            <a:endCxn id="22" idx="0"/>
          </p:cNvCxnSpPr>
          <p:nvPr/>
        </p:nvCxnSpPr>
        <p:spPr>
          <a:xfrm flipH="1">
            <a:off x="2258072" y="2224229"/>
            <a:ext cx="3611034" cy="11698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9AFB4F5-C7EF-A91E-9E83-3502E93CC7B1}"/>
              </a:ext>
            </a:extLst>
          </p:cNvPr>
          <p:cNvSpPr txBox="1"/>
          <p:nvPr/>
        </p:nvSpPr>
        <p:spPr>
          <a:xfrm>
            <a:off x="3736624" y="22242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D59FAA-77F7-1D58-5367-D39133B9BEFC}"/>
              </a:ext>
            </a:extLst>
          </p:cNvPr>
          <p:cNvSpPr txBox="1"/>
          <p:nvPr/>
        </p:nvSpPr>
        <p:spPr>
          <a:xfrm>
            <a:off x="7361750" y="222422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1,2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F6AE8-7316-39DB-EFE2-46659321FF20}"/>
              </a:ext>
            </a:extLst>
          </p:cNvPr>
          <p:cNvSpPr txBox="1"/>
          <p:nvPr/>
        </p:nvSpPr>
        <p:spPr>
          <a:xfrm>
            <a:off x="1816444" y="3394091"/>
            <a:ext cx="88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 : 0</a:t>
            </a:r>
          </a:p>
          <a:p>
            <a:r>
              <a:rPr lang="en-KR" dirty="0"/>
              <a:t>real : 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D833194-57C4-50BA-C9F2-39BDD7496CED}"/>
              </a:ext>
            </a:extLst>
          </p:cNvPr>
          <p:cNvSpPr/>
          <p:nvPr/>
        </p:nvSpPr>
        <p:spPr>
          <a:xfrm>
            <a:off x="7492524" y="3001294"/>
            <a:ext cx="2641600" cy="13255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multi-label</a:t>
            </a:r>
          </a:p>
          <a:p>
            <a:pPr algn="ctr"/>
            <a:r>
              <a:rPr lang="en-KR" dirty="0"/>
              <a:t>classification</a:t>
            </a:r>
          </a:p>
          <a:p>
            <a:pPr algn="ctr"/>
            <a:r>
              <a:rPr lang="en-KR" dirty="0"/>
              <a:t>sr = 16000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4EAF7-A7D2-2D41-2B05-9195228C78C9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297333" y="4326857"/>
            <a:ext cx="515991" cy="777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4267EC-6178-9037-56B4-F3FC60BF628A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813324" y="4326857"/>
            <a:ext cx="566322" cy="777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D022DB-91F1-508C-6434-62EC96E05985}"/>
              </a:ext>
            </a:extLst>
          </p:cNvPr>
          <p:cNvSpPr txBox="1"/>
          <p:nvPr/>
        </p:nvSpPr>
        <p:spPr>
          <a:xfrm>
            <a:off x="8253871" y="5096017"/>
            <a:ext cx="135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fake : 0.xxxx</a:t>
            </a:r>
          </a:p>
          <a:p>
            <a:r>
              <a:rPr lang="en-KR" dirty="0"/>
              <a:t>real : 0.xxxx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EDB337-BC48-7BEA-BA1E-C0CD217B7DE5}"/>
              </a:ext>
            </a:extLst>
          </p:cNvPr>
          <p:cNvSpPr txBox="1"/>
          <p:nvPr/>
        </p:nvSpPr>
        <p:spPr>
          <a:xfrm>
            <a:off x="7973710" y="4420883"/>
            <a:ext cx="60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</a:t>
            </a:r>
            <a:r>
              <a:rPr lang="en-KR" altLang="ko-KR" dirty="0"/>
              <a:t>ake</a:t>
            </a:r>
            <a:endParaRPr lang="en-KR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964B23-5628-45D3-15F6-EA2C98FD839E}"/>
              </a:ext>
            </a:extLst>
          </p:cNvPr>
          <p:cNvSpPr txBox="1"/>
          <p:nvPr/>
        </p:nvSpPr>
        <p:spPr>
          <a:xfrm>
            <a:off x="9136947" y="4420883"/>
            <a:ext cx="56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7951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27777</TotalTime>
  <Words>1368</Words>
  <Application>Microsoft Macintosh PowerPoint</Application>
  <PresentationFormat>Widescreen</PresentationFormat>
  <Paragraphs>450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Office Theme</vt:lpstr>
      <vt:lpstr>SW중심대학 디지털 경진대회 AI 부문</vt:lpstr>
      <vt:lpstr>Index</vt:lpstr>
      <vt:lpstr>Object Setting</vt:lpstr>
      <vt:lpstr>Data Inspection</vt:lpstr>
      <vt:lpstr>PowerPoint Presentation</vt:lpstr>
      <vt:lpstr>Data Inspection</vt:lpstr>
      <vt:lpstr>Data Inspection</vt:lpstr>
      <vt:lpstr>Data Inspection</vt:lpstr>
      <vt:lpstr>Modeling</vt:lpstr>
      <vt:lpstr>pyannote/speaker-diarization-3.1</vt:lpstr>
      <vt:lpstr>Data preprocessing</vt:lpstr>
      <vt:lpstr>Data preprocessing</vt:lpstr>
      <vt:lpstr>AASIST</vt:lpstr>
      <vt:lpstr>General Training AASIST</vt:lpstr>
      <vt:lpstr>Smooth Domain Adversarial Training</vt:lpstr>
      <vt:lpstr>Training AASIST(1)</vt:lpstr>
      <vt:lpstr>PowerPoint Presentation</vt:lpstr>
      <vt:lpstr>Discriminator model structure</vt:lpstr>
      <vt:lpstr>Training setting</vt:lpstr>
      <vt:lpstr>Evaluation of the Results</vt:lpstr>
      <vt:lpstr>Last model structure(Inference)</vt:lpstr>
      <vt:lpstr>understand of eval metric</vt:lpstr>
      <vt:lpstr>Output of unlabeled data</vt:lpstr>
      <vt:lpstr>Postprocessing</vt:lpstr>
      <vt:lpstr>Last model structure(Inference) - modify</vt:lpstr>
      <vt:lpstr>Deployment</vt:lpstr>
      <vt:lpstr>PowerPoint Presentation</vt:lpstr>
      <vt:lpstr>Thank you</vt:lpstr>
      <vt:lpstr>pyannote/speaker-diarization-3.1 (1)</vt:lpstr>
      <vt:lpstr>pyannote/speaker-diarization-3.1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SW중심대학 디지털 경진대회 AI 부문</dc:title>
  <dc:creator>김준영</dc:creator>
  <cp:lastModifiedBy>김준영</cp:lastModifiedBy>
  <cp:revision>10</cp:revision>
  <dcterms:created xsi:type="dcterms:W3CDTF">2024-06-29T07:53:25Z</dcterms:created>
  <dcterms:modified xsi:type="dcterms:W3CDTF">2024-07-23T14:55:13Z</dcterms:modified>
</cp:coreProperties>
</file>